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sldIdLst>
    <p:sldId id="256" r:id="rId3"/>
    <p:sldId id="264" r:id="rId4"/>
    <p:sldId id="259" r:id="rId5"/>
    <p:sldId id="260" r:id="rId6"/>
    <p:sldId id="261" r:id="rId7"/>
    <p:sldId id="262" r:id="rId8"/>
    <p:sldId id="263" r:id="rId9"/>
    <p:sldId id="258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131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626469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626469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626469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-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n-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626469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n-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-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n-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sen-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6264696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1FE0-4535-4027-9D4A-5F93620527A0}" type="datetimeFigureOut">
              <a:rPr lang="nl-NL" smtClean="0"/>
              <a:pPr/>
              <a:t>13-4-2016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SRA </a:t>
            </a:r>
            <a:r>
              <a:rPr lang="en-US" dirty="0"/>
              <a:t>K</a:t>
            </a:r>
            <a:r>
              <a:rPr lang="en-US" dirty="0" smtClean="0"/>
              <a:t>ey </a:t>
            </a:r>
            <a:r>
              <a:rPr lang="en-US" dirty="0"/>
              <a:t>T</a:t>
            </a:r>
            <a:r>
              <a:rPr lang="en-US" dirty="0" smtClean="0"/>
              <a:t>opics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nl-NL" sz="4600" dirty="0" smtClean="0"/>
              <a:t>Reference </a:t>
            </a:r>
            <a:r>
              <a:rPr lang="nl-NL" sz="4600" dirty="0" smtClean="0"/>
              <a:t>Architectures </a:t>
            </a:r>
            <a:r>
              <a:rPr lang="nl-NL" sz="4600" dirty="0" smtClean="0"/>
              <a:t>for </a:t>
            </a:r>
            <a:endParaRPr lang="nl-NL" sz="4600" dirty="0" smtClean="0"/>
          </a:p>
          <a:p>
            <a:r>
              <a:rPr lang="nl-NL" sz="4600" dirty="0" smtClean="0"/>
              <a:t>Cyber-Physical </a:t>
            </a:r>
            <a:r>
              <a:rPr lang="nl-NL" sz="4600" dirty="0" smtClean="0"/>
              <a:t>Systems</a:t>
            </a:r>
          </a:p>
          <a:p>
            <a:endParaRPr lang="nl-NL" dirty="0" smtClean="0"/>
          </a:p>
          <a:p>
            <a:r>
              <a:rPr lang="nl-NL" sz="2600" dirty="0" smtClean="0">
                <a:solidFill>
                  <a:schemeClr val="tx1"/>
                </a:solidFill>
              </a:rPr>
              <a:t>Dr. Christian </a:t>
            </a:r>
            <a:r>
              <a:rPr lang="nl-NL" sz="2600" dirty="0" smtClean="0">
                <a:solidFill>
                  <a:schemeClr val="tx1"/>
                </a:solidFill>
              </a:rPr>
              <a:t>El Salloum </a:t>
            </a:r>
            <a:endParaRPr lang="nl-NL" sz="2600" dirty="0" smtClean="0">
              <a:solidFill>
                <a:schemeClr val="tx1"/>
              </a:solidFill>
            </a:endParaRPr>
          </a:p>
          <a:p>
            <a:r>
              <a:rPr lang="nl-NL" sz="2600" dirty="0" smtClean="0">
                <a:solidFill>
                  <a:schemeClr val="tx1"/>
                </a:solidFill>
              </a:rPr>
              <a:t>AVL </a:t>
            </a:r>
            <a:r>
              <a:rPr lang="nl-NL" sz="2600" dirty="0" smtClean="0">
                <a:solidFill>
                  <a:schemeClr val="tx1"/>
                </a:solidFill>
              </a:rPr>
              <a:t>List </a:t>
            </a:r>
            <a:r>
              <a:rPr lang="nl-NL" sz="2600" dirty="0" smtClean="0">
                <a:solidFill>
                  <a:schemeClr val="tx1"/>
                </a:solidFill>
              </a:rPr>
              <a:t>GmbH</a:t>
            </a:r>
            <a:endParaRPr lang="nl-NL" sz="2600" dirty="0" smtClean="0">
              <a:solidFill>
                <a:schemeClr val="tx1"/>
              </a:solidFill>
            </a:endParaRP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SRA Matrix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192688" cy="489063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91680" y="4221088"/>
            <a:ext cx="6048672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</a:t>
            </a:r>
            <a:r>
              <a:rPr lang="en-US" sz="3600" dirty="0" smtClean="0"/>
              <a:t>omplexity as the major driver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Increasing </a:t>
            </a:r>
            <a:r>
              <a:rPr lang="en-US" b="1" dirty="0"/>
              <a:t>openness</a:t>
            </a:r>
            <a:r>
              <a:rPr lang="en-US" dirty="0"/>
              <a:t> and </a:t>
            </a:r>
            <a:r>
              <a:rPr lang="en-US" b="1" dirty="0"/>
              <a:t>interconnection</a:t>
            </a:r>
            <a:r>
              <a:rPr lang="en-US" dirty="0"/>
              <a:t> while retaining </a:t>
            </a:r>
            <a:r>
              <a:rPr lang="en-US" b="1" dirty="0"/>
              <a:t>security</a:t>
            </a:r>
            <a:r>
              <a:rPr lang="en-US" dirty="0"/>
              <a:t> and </a:t>
            </a:r>
            <a:r>
              <a:rPr lang="en-US" b="1" dirty="0"/>
              <a:t>safety</a:t>
            </a:r>
            <a:r>
              <a:rPr lang="en-US" dirty="0"/>
              <a:t> </a:t>
            </a:r>
            <a:r>
              <a:rPr lang="en-US" dirty="0" smtClean="0"/>
              <a:t>properties (e.g., connected car)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n-US" dirty="0" smtClean="0"/>
              <a:t>nabling </a:t>
            </a:r>
            <a:r>
              <a:rPr lang="en-US" b="1" dirty="0" smtClean="0"/>
              <a:t>certification</a:t>
            </a:r>
            <a:r>
              <a:rPr lang="en-US" dirty="0" smtClean="0"/>
              <a:t> </a:t>
            </a:r>
            <a:r>
              <a:rPr lang="en-US" dirty="0"/>
              <a:t>in highly complex and </a:t>
            </a:r>
            <a:r>
              <a:rPr lang="en-US" b="1" dirty="0"/>
              <a:t>non-deterministic</a:t>
            </a:r>
            <a:r>
              <a:rPr lang="en-US" dirty="0"/>
              <a:t> </a:t>
            </a:r>
            <a:r>
              <a:rPr lang="en-US" dirty="0" smtClean="0"/>
              <a:t>environments</a:t>
            </a:r>
          </a:p>
          <a:p>
            <a:r>
              <a:rPr lang="en-US" b="1" dirty="0"/>
              <a:t>H</a:t>
            </a:r>
            <a:r>
              <a:rPr lang="en-US" b="1" dirty="0" smtClean="0"/>
              <a:t>eterogeneous </a:t>
            </a:r>
            <a:r>
              <a:rPr lang="en-US" b="1" dirty="0"/>
              <a:t>communication infrastructures</a:t>
            </a:r>
            <a:r>
              <a:rPr lang="en-US" dirty="0"/>
              <a:t> and </a:t>
            </a:r>
            <a:r>
              <a:rPr lang="en-US" dirty="0" smtClean="0"/>
              <a:t>requirements</a:t>
            </a:r>
            <a:endParaRPr lang="en-US" dirty="0" smtClean="0"/>
          </a:p>
          <a:p>
            <a:r>
              <a:rPr lang="en-US" b="1" dirty="0" smtClean="0"/>
              <a:t>On-line evolution </a:t>
            </a:r>
            <a:r>
              <a:rPr lang="en-US" dirty="0" smtClean="0"/>
              <a:t>of large real-time systems</a:t>
            </a:r>
          </a:p>
          <a:p>
            <a:r>
              <a:rPr lang="en-US" b="1" dirty="0" smtClean="0"/>
              <a:t>Cooperation</a:t>
            </a:r>
            <a:r>
              <a:rPr lang="en-US" dirty="0" smtClean="0"/>
              <a:t> in the entire </a:t>
            </a:r>
            <a:r>
              <a:rPr lang="en-US" b="1" dirty="0" smtClean="0"/>
              <a:t>product life-cycle 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It </a:t>
            </a:r>
            <a:r>
              <a:rPr lang="en-US" b="1" dirty="0"/>
              <a:t>would be futile to tackle the complexity challenge with a pure bottom-up </a:t>
            </a:r>
            <a:r>
              <a:rPr lang="en-US" b="1" dirty="0" smtClean="0"/>
              <a:t>approach!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features of a reference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Separation of concerns</a:t>
            </a:r>
          </a:p>
          <a:p>
            <a:pPr lvl="1"/>
            <a:r>
              <a:rPr lang="en-US" dirty="0" smtClean="0"/>
              <a:t>Generic and common topics are handled by the architecture/platform</a:t>
            </a:r>
          </a:p>
          <a:p>
            <a:pPr lvl="1"/>
            <a:r>
              <a:rPr lang="en-US" dirty="0" smtClean="0"/>
              <a:t>Engineers can concentrate on solving their truly application-related problem</a:t>
            </a:r>
          </a:p>
          <a:p>
            <a:r>
              <a:rPr lang="en-US" dirty="0" smtClean="0"/>
              <a:t>Provision </a:t>
            </a:r>
            <a:r>
              <a:rPr lang="en-US" dirty="0" smtClean="0"/>
              <a:t>of common services required by most of the </a:t>
            </a:r>
            <a:r>
              <a:rPr lang="en-US" dirty="0" smtClean="0"/>
              <a:t>applications</a:t>
            </a:r>
            <a:endParaRPr lang="en-US" dirty="0" smtClean="0"/>
          </a:p>
          <a:p>
            <a:pPr lvl="1"/>
            <a:r>
              <a:rPr lang="en-US" dirty="0" smtClean="0"/>
              <a:t>Security and access rights management</a:t>
            </a:r>
          </a:p>
          <a:p>
            <a:pPr lvl="1"/>
            <a:r>
              <a:rPr lang="en-US" dirty="0" smtClean="0"/>
              <a:t>Communication </a:t>
            </a:r>
            <a:r>
              <a:rPr lang="en-US" dirty="0" smtClean="0"/>
              <a:t>and storage</a:t>
            </a:r>
          </a:p>
          <a:p>
            <a:pPr lvl="1"/>
            <a:r>
              <a:rPr lang="en-US" dirty="0" smtClean="0"/>
              <a:t>Registration and discovery</a:t>
            </a:r>
          </a:p>
          <a:p>
            <a:pPr lvl="1"/>
            <a:r>
              <a:rPr lang="en-US" dirty="0" smtClean="0"/>
              <a:t>Monitoring </a:t>
            </a:r>
            <a:r>
              <a:rPr lang="en-US" dirty="0" smtClean="0"/>
              <a:t>and maintenance</a:t>
            </a:r>
          </a:p>
          <a:p>
            <a:pPr lvl="1"/>
            <a:r>
              <a:rPr lang="en-US" dirty="0" smtClean="0"/>
              <a:t>Fault tolerance</a:t>
            </a:r>
          </a:p>
          <a:p>
            <a:pPr lvl="1"/>
            <a:r>
              <a:rPr lang="en-US" dirty="0" smtClean="0"/>
              <a:t>Deployment </a:t>
            </a:r>
            <a:r>
              <a:rPr lang="en-US" dirty="0" smtClean="0"/>
              <a:t>(e.g., update-over-the-air)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features of a reference </a:t>
            </a:r>
            <a:r>
              <a:rPr lang="en-US" dirty="0" smtClean="0"/>
              <a:t>architecture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Support efficient reuse and composability</a:t>
            </a:r>
          </a:p>
          <a:p>
            <a:pPr lvl="1"/>
            <a:r>
              <a:rPr lang="en-US" dirty="0" smtClean="0"/>
              <a:t>Enable product creation by composing pre-validated building blocks from a library</a:t>
            </a:r>
          </a:p>
          <a:p>
            <a:pPr lvl="1"/>
            <a:r>
              <a:rPr lang="en-US" dirty="0" smtClean="0"/>
              <a:t>Specific challenges: real-time behavior, fault tolerance and security</a:t>
            </a:r>
          </a:p>
          <a:p>
            <a:r>
              <a:rPr lang="en-US" dirty="0" smtClean="0"/>
              <a:t> Dependability by design</a:t>
            </a:r>
          </a:p>
          <a:p>
            <a:pPr lvl="1"/>
            <a:r>
              <a:rPr lang="en-US" dirty="0" smtClean="0"/>
              <a:t>Enforce architectural principles that lead to dependable products 		</a:t>
            </a:r>
          </a:p>
          <a:p>
            <a:r>
              <a:rPr lang="en-US" dirty="0" smtClean="0"/>
              <a:t> </a:t>
            </a:r>
            <a:r>
              <a:rPr lang="en-US" dirty="0" smtClean="0"/>
              <a:t>Establish a (de-facto) standard</a:t>
            </a:r>
          </a:p>
          <a:p>
            <a:pPr lvl="1"/>
            <a:r>
              <a:rPr lang="en-US" dirty="0" smtClean="0"/>
              <a:t>Provide open </a:t>
            </a:r>
            <a:r>
              <a:rPr lang="en-US" dirty="0" smtClean="0"/>
              <a:t>interfaces, follow existing standards, </a:t>
            </a:r>
            <a:r>
              <a:rPr lang="en-US" dirty="0" smtClean="0"/>
              <a:t>provide development </a:t>
            </a:r>
            <a:r>
              <a:rPr lang="en-US" dirty="0" smtClean="0"/>
              <a:t>kits, good documentation, ecosystems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Research </a:t>
            </a:r>
            <a:r>
              <a:rPr lang="en-US" sz="2800" dirty="0" smtClean="0"/>
              <a:t>Challenges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System and </a:t>
            </a:r>
            <a:r>
              <a:rPr lang="en-US" sz="2800" dirty="0" smtClean="0"/>
              <a:t>System-of-Systems </a:t>
            </a:r>
            <a:r>
              <a:rPr lang="en-US" sz="2800" dirty="0" smtClean="0"/>
              <a:t>(</a:t>
            </a:r>
            <a:r>
              <a:rPr lang="en-US" sz="2800" dirty="0" err="1" smtClean="0"/>
              <a:t>SoS</a:t>
            </a:r>
            <a:r>
              <a:rPr lang="en-US" sz="2800" dirty="0" smtClean="0"/>
              <a:t>) - Level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rchitectures </a:t>
            </a:r>
            <a:r>
              <a:rPr lang="en-US" sz="2400" dirty="0"/>
              <a:t>and platforms </a:t>
            </a:r>
            <a:r>
              <a:rPr lang="en-US" sz="2400" dirty="0" smtClean="0"/>
              <a:t>that provide </a:t>
            </a:r>
            <a:r>
              <a:rPr lang="en-US" sz="2400" b="1" dirty="0" smtClean="0"/>
              <a:t>holistic </a:t>
            </a:r>
            <a:r>
              <a:rPr lang="en-US" sz="2400" b="1" dirty="0" smtClean="0"/>
              <a:t>solutions </a:t>
            </a:r>
            <a:r>
              <a:rPr lang="en-US" sz="2400" dirty="0" smtClean="0"/>
              <a:t>to satisfy the (sometimes contradicting) requirements for </a:t>
            </a:r>
            <a:r>
              <a:rPr lang="en-US" sz="2400" b="1" dirty="0" smtClean="0"/>
              <a:t>fault tolerance</a:t>
            </a:r>
            <a:r>
              <a:rPr lang="en-US" sz="2400" dirty="0" smtClean="0"/>
              <a:t>, </a:t>
            </a:r>
            <a:r>
              <a:rPr lang="en-US" sz="2400" b="1" dirty="0" smtClean="0"/>
              <a:t>real-time emergent behavior</a:t>
            </a:r>
            <a:r>
              <a:rPr lang="en-US" sz="2400" dirty="0" smtClean="0"/>
              <a:t>, </a:t>
            </a:r>
            <a:r>
              <a:rPr lang="en-US" sz="2400" b="1" dirty="0" smtClean="0"/>
              <a:t>security</a:t>
            </a:r>
            <a:r>
              <a:rPr lang="en-US" sz="2400" dirty="0" smtClean="0"/>
              <a:t> and </a:t>
            </a:r>
            <a:r>
              <a:rPr lang="en-US" sz="2400" b="1" dirty="0" smtClean="0"/>
              <a:t>openness</a:t>
            </a:r>
          </a:p>
          <a:p>
            <a:r>
              <a:rPr lang="en-US" sz="2400" b="1" dirty="0" smtClean="0"/>
              <a:t>Wireless</a:t>
            </a:r>
            <a:r>
              <a:rPr lang="en-US" sz="2400" dirty="0" smtClean="0"/>
              <a:t> techniques and protocols for </a:t>
            </a:r>
            <a:r>
              <a:rPr lang="en-US" sz="2400" b="1" dirty="0" smtClean="0"/>
              <a:t>real-time control</a:t>
            </a:r>
          </a:p>
          <a:p>
            <a:r>
              <a:rPr lang="en-US" sz="2400" dirty="0" smtClean="0"/>
              <a:t>Enable </a:t>
            </a:r>
            <a:r>
              <a:rPr lang="en-US" sz="2400" b="1" dirty="0"/>
              <a:t>interaction</a:t>
            </a:r>
            <a:r>
              <a:rPr lang="en-US" sz="2400" dirty="0"/>
              <a:t> of </a:t>
            </a:r>
            <a:r>
              <a:rPr lang="en-US" sz="2400" b="1" dirty="0"/>
              <a:t>hard real-time CPS </a:t>
            </a:r>
            <a:r>
              <a:rPr lang="en-US" sz="2400" dirty="0"/>
              <a:t>with services in the </a:t>
            </a:r>
            <a:r>
              <a:rPr lang="en-US" sz="2400" b="1" dirty="0" smtClean="0"/>
              <a:t>C</a:t>
            </a:r>
            <a:r>
              <a:rPr lang="en-US" sz="2400" b="1" dirty="0" smtClean="0"/>
              <a:t>loud</a:t>
            </a:r>
          </a:p>
          <a:p>
            <a:r>
              <a:rPr lang="en-US" sz="2400" dirty="0" smtClean="0"/>
              <a:t>Enable</a:t>
            </a:r>
            <a:r>
              <a:rPr lang="en-US" sz="2400" b="1" dirty="0" smtClean="0"/>
              <a:t> Self-Maintenance</a:t>
            </a:r>
            <a:r>
              <a:rPr lang="en-US" sz="2400" dirty="0" smtClean="0"/>
              <a:t> </a:t>
            </a:r>
            <a:endParaRPr lang="en-US" sz="2400" b="1" dirty="0" smtClean="0"/>
          </a:p>
          <a:p>
            <a:r>
              <a:rPr lang="en-US" sz="2400" dirty="0" smtClean="0"/>
              <a:t>Enable </a:t>
            </a:r>
            <a:r>
              <a:rPr lang="en-US" sz="2400" b="1" dirty="0"/>
              <a:t>independent</a:t>
            </a:r>
            <a:r>
              <a:rPr lang="en-US" sz="2400" dirty="0"/>
              <a:t> </a:t>
            </a:r>
            <a:r>
              <a:rPr lang="en-US" sz="2400" b="1" dirty="0"/>
              <a:t>validation and certification </a:t>
            </a:r>
            <a:r>
              <a:rPr lang="en-US" sz="2400" dirty="0"/>
              <a:t>of individual CPS that are part of a larger </a:t>
            </a:r>
            <a:r>
              <a:rPr lang="en-US" sz="2400" dirty="0" smtClean="0"/>
              <a:t>System-of-Systems</a:t>
            </a:r>
          </a:p>
          <a:p>
            <a:r>
              <a:rPr lang="en-US" sz="2400" dirty="0" smtClean="0"/>
              <a:t>…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53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Research Challenges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Multi/many-core systems / System-on-a chip/ Network-on-a-chip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Multi-core and </a:t>
            </a:r>
            <a:r>
              <a:rPr lang="en-US" sz="2600" dirty="0" err="1" smtClean="0"/>
              <a:t>SoC</a:t>
            </a:r>
            <a:r>
              <a:rPr lang="en-US" sz="2600" dirty="0" smtClean="0"/>
              <a:t> architectures have been extremely successful in the consumer, desktop and high-performance market</a:t>
            </a:r>
          </a:p>
          <a:p>
            <a:r>
              <a:rPr lang="en-US" sz="2600" dirty="0" smtClean="0"/>
              <a:t>For safety-critical, real-time CPS important challenges have to be solved:</a:t>
            </a:r>
          </a:p>
          <a:p>
            <a:pPr lvl="1"/>
            <a:r>
              <a:rPr lang="en-US" sz="2200" dirty="0" smtClean="0"/>
              <a:t>Enable devices with </a:t>
            </a:r>
            <a:r>
              <a:rPr lang="en-US" sz="2200" b="1" dirty="0" smtClean="0"/>
              <a:t>low energy footprints</a:t>
            </a:r>
          </a:p>
          <a:p>
            <a:pPr lvl="1"/>
            <a:r>
              <a:rPr lang="en-US" sz="2200" dirty="0" smtClean="0"/>
              <a:t>Support </a:t>
            </a:r>
            <a:r>
              <a:rPr lang="en-US" sz="2200" b="1" dirty="0" smtClean="0"/>
              <a:t>guaranteed real-time</a:t>
            </a:r>
            <a:r>
              <a:rPr lang="en-US" sz="2200" dirty="0" smtClean="0"/>
              <a:t> behavior in a </a:t>
            </a:r>
            <a:r>
              <a:rPr lang="en-US" sz="2200" b="1" dirty="0" smtClean="0"/>
              <a:t>multi-core</a:t>
            </a:r>
            <a:r>
              <a:rPr lang="en-US" sz="2200" dirty="0" smtClean="0"/>
              <a:t> context</a:t>
            </a:r>
          </a:p>
          <a:p>
            <a:pPr lvl="1"/>
            <a:r>
              <a:rPr lang="en-US" sz="2200" b="1" dirty="0" smtClean="0"/>
              <a:t>Enable certification </a:t>
            </a:r>
            <a:r>
              <a:rPr lang="en-US" sz="2200" dirty="0" smtClean="0"/>
              <a:t>of highly complex and performant </a:t>
            </a:r>
            <a:r>
              <a:rPr lang="en-US" sz="2200" b="1" dirty="0" smtClean="0"/>
              <a:t>multi-core </a:t>
            </a:r>
            <a:r>
              <a:rPr lang="en-US" sz="2200" b="1" dirty="0" err="1" smtClean="0"/>
              <a:t>SoCs</a:t>
            </a:r>
            <a:endParaRPr lang="en-US" sz="2200" b="1" dirty="0" smtClean="0"/>
          </a:p>
          <a:p>
            <a:pPr lvl="1"/>
            <a:r>
              <a:rPr lang="en-US" sz="2200" dirty="0" smtClean="0"/>
              <a:t>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Thank you for your attention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768752" cy="1752600"/>
          </a:xfrm>
        </p:spPr>
        <p:txBody>
          <a:bodyPr>
            <a:normAutofit/>
          </a:bodyPr>
          <a:lstStyle/>
          <a:p>
            <a:r>
              <a:rPr lang="nl-NL" sz="2800" dirty="0" smtClean="0"/>
              <a:t>Dr. Christian El Salloum (AVL List GmbH)</a:t>
            </a:r>
          </a:p>
          <a:p>
            <a:r>
              <a:rPr lang="nl-NL" sz="2800" dirty="0"/>
              <a:t>c</a:t>
            </a:r>
            <a:r>
              <a:rPr lang="nl-NL" sz="2800" dirty="0" smtClean="0"/>
              <a:t>hristian.elsalloum@avl.com</a:t>
            </a:r>
            <a:endParaRPr lang="nl-NL" sz="2800" dirty="0" smtClean="0"/>
          </a:p>
          <a:p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866--0480 Powerpoint template_new (ARTEMIS)">
  <a:themeElements>
    <a:clrScheme name="ARTEM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FC2"/>
      </a:accent1>
      <a:accent2>
        <a:srgbClr val="D13E8C"/>
      </a:accent2>
      <a:accent3>
        <a:srgbClr val="A25196"/>
      </a:accent3>
      <a:accent4>
        <a:srgbClr val="9DD2E6"/>
      </a:accent4>
      <a:accent5>
        <a:srgbClr val="2B539D"/>
      </a:accent5>
      <a:accent6>
        <a:srgbClr val="36469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ARTEMIS-IA_2015.potx [Read-Only]" id="{47D71912-9EEC-4892-A065-D8E291EEC2F2}" vid="{20C20E60-C825-44F7-98E9-FFBF57F3457B}"/>
    </a:ext>
  </a:extLst>
</a:theme>
</file>

<file path=ppt/theme/theme2.xml><?xml version="1.0" encoding="utf-8"?>
<a:theme xmlns:a="http://schemas.openxmlformats.org/drawingml/2006/main" name="2_3866--0480 Powerpoint template_new (ARTEMIS)">
  <a:themeElements>
    <a:clrScheme name="ARTEM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FC2"/>
      </a:accent1>
      <a:accent2>
        <a:srgbClr val="D13E8C"/>
      </a:accent2>
      <a:accent3>
        <a:srgbClr val="A25196"/>
      </a:accent3>
      <a:accent4>
        <a:srgbClr val="9DD2E6"/>
      </a:accent4>
      <a:accent5>
        <a:srgbClr val="2B539D"/>
      </a:accent5>
      <a:accent6>
        <a:srgbClr val="36469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ARTEMIS-IA_2015.potx [Read-Only]" id="{47D71912-9EEC-4892-A065-D8E291EEC2F2}" vid="{1658F8CD-824B-498D-A89B-A8B0162FB4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SRA Chapter CPS - Architectures 2016</Template>
  <TotalTime>0</TotalTime>
  <Words>321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3866--0480 Powerpoint template_new (ARTEMIS)</vt:lpstr>
      <vt:lpstr>2_3866--0480 Powerpoint template_new (ARTEMIS)</vt:lpstr>
      <vt:lpstr>SRA Key Topics</vt:lpstr>
      <vt:lpstr>SRA Matrix</vt:lpstr>
      <vt:lpstr>Complexity as the major driver</vt:lpstr>
      <vt:lpstr>Major features of a reference architecture</vt:lpstr>
      <vt:lpstr>Major features of a reference architecture (cont’d)</vt:lpstr>
      <vt:lpstr>Research Challenges System and System-of-Systems (SoS) - Level</vt:lpstr>
      <vt:lpstr>Research Challenges Multi/many-core systems / System-on-a chip/ Network-on-a-chip</vt:lpstr>
      <vt:lpstr>Thank you for your attention</vt:lpstr>
    </vt:vector>
  </TitlesOfParts>
  <Company>AVL List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SRA Key Topics</dc:title>
  <dc:creator>El Salloum, Christian AVL/AT</dc:creator>
  <cp:lastModifiedBy>El Salloum, Christian AVL/AT</cp:lastModifiedBy>
  <cp:revision>15</cp:revision>
  <dcterms:created xsi:type="dcterms:W3CDTF">2016-04-13T07:38:28Z</dcterms:created>
  <dcterms:modified xsi:type="dcterms:W3CDTF">2016-04-13T12:22:22Z</dcterms:modified>
</cp:coreProperties>
</file>