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sldIdLst>
    <p:sldId id="256" r:id="rId3"/>
    <p:sldId id="257" r:id="rId4"/>
    <p:sldId id="263" r:id="rId5"/>
    <p:sldId id="262" r:id="rId6"/>
    <p:sldId id="261" r:id="rId7"/>
    <p:sldId id="260" r:id="rId8"/>
    <p:sldId id="259" r:id="rId9"/>
    <p:sldId id="264" r:id="rId10"/>
    <p:sldId id="25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ARTEMIS SRA 2016</a:t>
            </a:r>
            <a:br>
              <a:rPr lang="nl-NL" sz="3600" b="1" dirty="0" smtClean="0"/>
            </a:br>
            <a:r>
              <a:rPr lang="nl-NL" sz="3600" dirty="0" smtClean="0"/>
              <a:t>Trust, Security, Robustness, and Dependability</a:t>
            </a:r>
            <a:endParaRPr lang="nl-NL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Dr. Daniel Watzenig</a:t>
            </a:r>
          </a:p>
          <a:p>
            <a:r>
              <a:rPr lang="nl-NL" sz="2800" dirty="0" smtClean="0"/>
              <a:t>ARTEMIS Spring Event, Vienna</a:t>
            </a:r>
          </a:p>
          <a:p>
            <a:r>
              <a:rPr lang="nl-NL" sz="2800" dirty="0" smtClean="0"/>
              <a:t>April 13, 2016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Ideal house – building blocks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21954"/>
            <a:ext cx="7560000" cy="52216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31640" y="5157192"/>
            <a:ext cx="3240360" cy="36004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 of the chapter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2000" b="1" dirty="0" err="1" smtClean="0"/>
              <a:t>Dependability</a:t>
            </a:r>
            <a:endParaRPr lang="de-AT" sz="2000" b="1" dirty="0" smtClean="0"/>
          </a:p>
          <a:p>
            <a:r>
              <a:rPr lang="de-AT" sz="2000" b="1" dirty="0" smtClean="0"/>
              <a:t>Security</a:t>
            </a:r>
          </a:p>
          <a:p>
            <a:r>
              <a:rPr lang="de-AT" sz="2000" b="1" dirty="0" err="1" smtClean="0"/>
              <a:t>Robustness</a:t>
            </a:r>
            <a:endParaRPr lang="de-AT" sz="2000" b="1" dirty="0" smtClean="0"/>
          </a:p>
          <a:p>
            <a:r>
              <a:rPr lang="de-AT" sz="2000" b="1" dirty="0" err="1" smtClean="0"/>
              <a:t>Resilience</a:t>
            </a:r>
            <a:endParaRPr lang="de-AT" sz="2000" b="1" dirty="0" smtClean="0"/>
          </a:p>
          <a:p>
            <a:r>
              <a:rPr lang="de-AT" sz="2000" b="1" dirty="0" smtClean="0"/>
              <a:t>Standardisation</a:t>
            </a:r>
          </a:p>
          <a:p>
            <a:r>
              <a:rPr lang="de-AT" sz="2000" b="1" dirty="0" smtClean="0"/>
              <a:t>Research </a:t>
            </a:r>
            <a:r>
              <a:rPr lang="de-AT" sz="2000" b="1" dirty="0" err="1" smtClean="0"/>
              <a:t>challenges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6" y="1361165"/>
            <a:ext cx="5940000" cy="39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Dependability - standards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6" y="1314734"/>
            <a:ext cx="7344000" cy="549864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84168" y="6254326"/>
            <a:ext cx="3384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i="1" dirty="0">
                <a:latin typeface="MyriadPro-Regular"/>
              </a:rPr>
              <a:t>International </a:t>
            </a:r>
            <a:r>
              <a:rPr lang="de-AT" sz="1100" i="1" dirty="0" err="1" smtClean="0">
                <a:latin typeface="MyriadPro-Regular"/>
              </a:rPr>
              <a:t>Electrotechnical</a:t>
            </a:r>
            <a:r>
              <a:rPr lang="de-AT" sz="1100" i="1" dirty="0" smtClean="0">
                <a:latin typeface="MyriadPro-Regular"/>
              </a:rPr>
              <a:t> </a:t>
            </a:r>
            <a:r>
              <a:rPr lang="de-AT" sz="1100" i="1" dirty="0" err="1">
                <a:latin typeface="MyriadPro-Regular"/>
              </a:rPr>
              <a:t>Commission</a:t>
            </a:r>
            <a:r>
              <a:rPr lang="de-AT" sz="1100" i="1" dirty="0">
                <a:latin typeface="MyriadPro-Regular"/>
              </a:rPr>
              <a:t> Technical </a:t>
            </a:r>
            <a:r>
              <a:rPr lang="de-AT" sz="1100" i="1" dirty="0" err="1">
                <a:latin typeface="MyriadPro-Regular"/>
              </a:rPr>
              <a:t>Committee</a:t>
            </a:r>
            <a:r>
              <a:rPr lang="de-AT" sz="1100" i="1" dirty="0">
                <a:latin typeface="MyriadPro-Regular"/>
              </a:rPr>
              <a:t> 56 (IEC TC 56) </a:t>
            </a:r>
            <a:endParaRPr lang="de-AT" sz="1100" i="1" dirty="0"/>
          </a:p>
        </p:txBody>
      </p:sp>
    </p:spTree>
    <p:extLst>
      <p:ext uri="{BB962C8B-B14F-4D97-AF65-F5344CB8AC3E}">
        <p14:creationId xmlns:p14="http://schemas.microsoft.com/office/powerpoint/2010/main" val="9842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R&amp;D&amp;I challenges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Systematic </a:t>
            </a:r>
            <a:r>
              <a:rPr lang="en-US" sz="2000" b="1" dirty="0"/>
              <a:t>software engineering methods </a:t>
            </a:r>
            <a:endParaRPr lang="en-US" sz="2000" b="1" dirty="0" smtClean="0"/>
          </a:p>
          <a:p>
            <a:pPr lvl="1"/>
            <a:r>
              <a:rPr lang="en-US" sz="1600" dirty="0" smtClean="0"/>
              <a:t>to </a:t>
            </a:r>
            <a:r>
              <a:rPr lang="en-US" sz="1600" dirty="0"/>
              <a:t>reduce the development complexity and increase </a:t>
            </a:r>
            <a:r>
              <a:rPr lang="en-US" sz="1600" dirty="0" smtClean="0"/>
              <a:t>reliability and </a:t>
            </a:r>
            <a:r>
              <a:rPr lang="en-US" sz="1600" dirty="0"/>
              <a:t>robustness by using appropriate software models and abstractions.</a:t>
            </a:r>
          </a:p>
          <a:p>
            <a:r>
              <a:rPr lang="en-US" sz="2000" b="1" dirty="0" smtClean="0"/>
              <a:t>Dynamic configuration</a:t>
            </a:r>
            <a:endParaRPr lang="en-US" sz="2000" dirty="0"/>
          </a:p>
          <a:p>
            <a:pPr lvl="1"/>
            <a:r>
              <a:rPr lang="en-US" sz="1600" dirty="0" smtClean="0"/>
              <a:t>as </a:t>
            </a:r>
            <a:r>
              <a:rPr lang="en-US" sz="1600" dirty="0"/>
              <a:t>components appear and disappear as CPS devices, and communication links </a:t>
            </a:r>
            <a:r>
              <a:rPr lang="en-US" sz="1600" dirty="0" smtClean="0"/>
              <a:t>are established/released </a:t>
            </a:r>
            <a:r>
              <a:rPr lang="en-US" sz="1600" dirty="0"/>
              <a:t>depending on the actual availability of network connectivity.</a:t>
            </a:r>
          </a:p>
          <a:p>
            <a:r>
              <a:rPr lang="en-US" sz="2000" b="1" dirty="0" smtClean="0"/>
              <a:t>Self-diagnostic </a:t>
            </a:r>
            <a:r>
              <a:rPr lang="en-US" sz="2000" b="1" dirty="0"/>
              <a:t>tools and robust control algorithms </a:t>
            </a:r>
            <a:endParaRPr lang="en-US" sz="2000" b="1" dirty="0" smtClean="0"/>
          </a:p>
          <a:p>
            <a:pPr lvl="1"/>
            <a:r>
              <a:rPr lang="en-US" sz="1600" dirty="0" smtClean="0"/>
              <a:t>that </a:t>
            </a:r>
            <a:r>
              <a:rPr lang="en-US" sz="1600" dirty="0"/>
              <a:t>ensure adaptability and survivability in </a:t>
            </a:r>
            <a:r>
              <a:rPr lang="en-US" sz="1600" dirty="0" smtClean="0"/>
              <a:t>the presence </a:t>
            </a:r>
            <a:r>
              <a:rPr lang="en-US" sz="1600" dirty="0"/>
              <a:t>of security attacks, random faults, unpredictable events, uncertain information, and so-called </a:t>
            </a:r>
            <a:r>
              <a:rPr lang="en-US" sz="1600" dirty="0" smtClean="0"/>
              <a:t>sensor false </a:t>
            </a:r>
            <a:r>
              <a:rPr lang="en-US" sz="1600" dirty="0"/>
              <a:t>positives (sensor misinterpretations). Inclusion of models of the incentives of human decision makers </a:t>
            </a:r>
            <a:r>
              <a:rPr lang="en-US" sz="1600" dirty="0" smtClean="0"/>
              <a:t>in the </a:t>
            </a:r>
            <a:r>
              <a:rPr lang="en-US" sz="1600" dirty="0"/>
              <a:t>design process to improve CPS resilience.</a:t>
            </a:r>
          </a:p>
          <a:p>
            <a:r>
              <a:rPr lang="en-US" sz="2000" b="1" dirty="0" smtClean="0"/>
              <a:t>Scalable </a:t>
            </a:r>
            <a:r>
              <a:rPr lang="en-US" sz="2000" b="1" dirty="0"/>
              <a:t>h</a:t>
            </a:r>
            <a:r>
              <a:rPr lang="en-US" sz="2000" b="1" dirty="0" smtClean="0"/>
              <a:t>ealth management architectures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integrating </a:t>
            </a:r>
            <a:r>
              <a:rPr lang="en-US" sz="1600" dirty="0"/>
              <a:t>diagnostic and prognostic capabilities from CPS </a:t>
            </a:r>
            <a:r>
              <a:rPr lang="en-US" sz="1600" dirty="0" smtClean="0"/>
              <a:t>to system </a:t>
            </a:r>
            <a:r>
              <a:rPr lang="en-US" sz="1600" dirty="0"/>
              <a:t>of systems (from single board to complete aircraft) for reducing logistic impacts and Life Cycle </a:t>
            </a:r>
            <a:r>
              <a:rPr lang="en-US" sz="1600" dirty="0" smtClean="0"/>
              <a:t>Costs</a:t>
            </a:r>
          </a:p>
          <a:p>
            <a:r>
              <a:rPr lang="en-US" sz="2000" b="1" dirty="0" smtClean="0"/>
              <a:t>Evaluation </a:t>
            </a:r>
            <a:r>
              <a:rPr lang="en-US" sz="2000" b="1" dirty="0"/>
              <a:t>and experimentation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1600" dirty="0" smtClean="0"/>
              <a:t>using </a:t>
            </a:r>
            <a:r>
              <a:rPr lang="en-US" sz="1600" dirty="0"/>
              <a:t>extended simulation and test-bed infrastructures for an integration </a:t>
            </a:r>
            <a:r>
              <a:rPr lang="en-US" sz="1600" dirty="0" smtClean="0"/>
              <a:t>of Cyber-Physical </a:t>
            </a:r>
            <a:r>
              <a:rPr lang="en-US" sz="1600" dirty="0"/>
              <a:t>Systems Platforms that directly interface with human decisions</a:t>
            </a:r>
            <a:r>
              <a:rPr lang="en-US" sz="1600" dirty="0" smtClean="0"/>
              <a:t>.</a:t>
            </a:r>
            <a:endParaRPr lang="de-AT" sz="20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R&amp;D&amp;I challenges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Architectures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which </a:t>
            </a:r>
            <a:r>
              <a:rPr lang="en-US" sz="1800" dirty="0"/>
              <a:t>support distribution, modularity, and fault containment units in order to isolate faults</a:t>
            </a:r>
            <a:r>
              <a:rPr lang="en-US" sz="1800" dirty="0" smtClean="0"/>
              <a:t>.</a:t>
            </a:r>
          </a:p>
          <a:p>
            <a:r>
              <a:rPr lang="de-AT" sz="2000" b="1" dirty="0"/>
              <a:t>Secure real-time </a:t>
            </a:r>
            <a:r>
              <a:rPr lang="de-AT" sz="2000" b="1" dirty="0" err="1" smtClean="0"/>
              <a:t>systems</a:t>
            </a:r>
            <a:endParaRPr lang="de-AT" sz="2000" b="1" dirty="0" smtClean="0"/>
          </a:p>
          <a:p>
            <a:r>
              <a:rPr lang="de-AT" sz="2000" b="1" dirty="0"/>
              <a:t>Transparent fault </a:t>
            </a:r>
            <a:r>
              <a:rPr lang="de-AT" sz="2000" b="1" dirty="0" err="1"/>
              <a:t>tolerance</a:t>
            </a:r>
            <a:endParaRPr lang="de-AT" sz="2000" b="1" dirty="0"/>
          </a:p>
          <a:p>
            <a:pPr lvl="1"/>
            <a:r>
              <a:rPr lang="en-US" sz="1600" dirty="0"/>
              <a:t>Advanced hardware-related and software-implemented fault-injection for dependability evaluation.</a:t>
            </a:r>
          </a:p>
          <a:p>
            <a:pPr lvl="1"/>
            <a:r>
              <a:rPr lang="en-US" sz="1600" dirty="0"/>
              <a:t>Provision of a generic fault-tolerance layer, independent of the application</a:t>
            </a:r>
          </a:p>
          <a:p>
            <a:pPr lvl="1"/>
            <a:r>
              <a:rPr lang="en-US" sz="1600" dirty="0"/>
              <a:t>Tolerance with respect to arbitrary failure modes of components</a:t>
            </a:r>
          </a:p>
          <a:p>
            <a:pPr lvl="1"/>
            <a:r>
              <a:rPr lang="en-US" sz="1600" dirty="0"/>
              <a:t>On-line maintenance of fault-tolerant systems</a:t>
            </a:r>
          </a:p>
          <a:p>
            <a:pPr lvl="1"/>
            <a:r>
              <a:rPr lang="de-AT" sz="1600" dirty="0"/>
              <a:t>Automated </a:t>
            </a:r>
            <a:r>
              <a:rPr lang="de-AT" sz="1600" dirty="0" err="1"/>
              <a:t>reconfiguration</a:t>
            </a:r>
            <a:endParaRPr lang="de-AT" sz="1600" dirty="0"/>
          </a:p>
          <a:p>
            <a:endParaRPr lang="de-AT" sz="20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R&amp;D&amp;I challenges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Certification </a:t>
            </a:r>
            <a:r>
              <a:rPr lang="en-US" sz="2000" b="1" dirty="0"/>
              <a:t>and component-based recertification of high-dependability applications</a:t>
            </a:r>
          </a:p>
          <a:p>
            <a:pPr lvl="1"/>
            <a:r>
              <a:rPr lang="en-US" sz="1600" dirty="0" smtClean="0"/>
              <a:t>Modular certification </a:t>
            </a:r>
            <a:r>
              <a:rPr lang="en-US" sz="1600" dirty="0"/>
              <a:t>of a </a:t>
            </a:r>
            <a:r>
              <a:rPr lang="en-US" sz="1600" dirty="0" err="1"/>
              <a:t>composable</a:t>
            </a:r>
            <a:r>
              <a:rPr lang="en-US" sz="1600" dirty="0"/>
              <a:t> design</a:t>
            </a:r>
          </a:p>
          <a:p>
            <a:pPr lvl="1"/>
            <a:r>
              <a:rPr lang="de-AT" sz="1600" dirty="0" smtClean="0"/>
              <a:t>Validation </a:t>
            </a:r>
            <a:r>
              <a:rPr lang="de-AT" sz="1600" dirty="0" err="1"/>
              <a:t>of</a:t>
            </a:r>
            <a:r>
              <a:rPr lang="de-AT" sz="1600" dirty="0"/>
              <a:t> high </a:t>
            </a:r>
            <a:r>
              <a:rPr lang="de-AT" sz="1600" dirty="0" err="1"/>
              <a:t>dependability</a:t>
            </a:r>
            <a:endParaRPr lang="de-AT" sz="1600" dirty="0"/>
          </a:p>
          <a:p>
            <a:pPr lvl="1"/>
            <a:r>
              <a:rPr lang="en-US" sz="1600" dirty="0" smtClean="0"/>
              <a:t>Proof </a:t>
            </a:r>
            <a:r>
              <a:rPr lang="en-US" sz="1600" dirty="0"/>
              <a:t>of absence of failure modes with high impact (safety criticality)</a:t>
            </a:r>
          </a:p>
          <a:p>
            <a:pPr lvl="1"/>
            <a:r>
              <a:rPr lang="en-US" sz="1600" dirty="0" smtClean="0"/>
              <a:t>Independent </a:t>
            </a:r>
            <a:r>
              <a:rPr lang="en-US" sz="1600" dirty="0"/>
              <a:t>validation of component interface properties</a:t>
            </a:r>
          </a:p>
          <a:p>
            <a:pPr lvl="1"/>
            <a:r>
              <a:rPr lang="en-US" sz="1600" dirty="0" smtClean="0"/>
              <a:t>Integration </a:t>
            </a:r>
            <a:r>
              <a:rPr lang="en-US" sz="1600" dirty="0"/>
              <a:t>and validation of legacy systems</a:t>
            </a:r>
          </a:p>
          <a:p>
            <a:pPr lvl="1"/>
            <a:r>
              <a:rPr lang="en-US" sz="1600" dirty="0" smtClean="0"/>
              <a:t>Worst-case </a:t>
            </a:r>
            <a:r>
              <a:rPr lang="en-US" sz="1600" dirty="0"/>
              <a:t>execution time (WCET) research (hardware, algorithms, tools)</a:t>
            </a:r>
          </a:p>
          <a:p>
            <a:pPr lvl="1"/>
            <a:r>
              <a:rPr lang="en-US" sz="1600" dirty="0" err="1" smtClean="0"/>
              <a:t>Standardised</a:t>
            </a:r>
            <a:r>
              <a:rPr lang="en-US" sz="1600" dirty="0" smtClean="0"/>
              <a:t> </a:t>
            </a:r>
            <a:r>
              <a:rPr lang="en-US" sz="1600" dirty="0"/>
              <a:t>procedures and processes to develop and design dependable </a:t>
            </a:r>
            <a:r>
              <a:rPr lang="en-US" sz="1600" dirty="0" err="1" smtClean="0"/>
              <a:t>SoS</a:t>
            </a:r>
            <a:endParaRPr lang="nl-NL" sz="1600" dirty="0"/>
          </a:p>
          <a:p>
            <a:r>
              <a:rPr lang="en-US" sz="2000" dirty="0" smtClean="0"/>
              <a:t>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32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Ultimately we want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From fail-safe to fail-operational (</a:t>
            </a:r>
            <a:r>
              <a:rPr lang="en-US" sz="2000" b="1" dirty="0" smtClean="0"/>
              <a:t>fault-tolerance, multiple redundancy)</a:t>
            </a:r>
            <a:endParaRPr lang="en-US" sz="2000" b="1" dirty="0" smtClean="0"/>
          </a:p>
          <a:p>
            <a:r>
              <a:rPr lang="en-US" sz="2000" b="1" dirty="0" smtClean="0"/>
              <a:t>From expensive prototypes/solutions to low cost reliability and minimal redundancy based on reliable software</a:t>
            </a:r>
          </a:p>
          <a:p>
            <a:r>
              <a:rPr lang="en-US" sz="2000" b="1" smtClean="0"/>
              <a:t>Autonomous CPS </a:t>
            </a:r>
            <a:r>
              <a:rPr lang="en-US" sz="2000" b="1" dirty="0" smtClean="0"/>
              <a:t>in unconstrained </a:t>
            </a:r>
            <a:r>
              <a:rPr lang="en-US" sz="2000" b="1" dirty="0" smtClean="0"/>
              <a:t>operational environments</a:t>
            </a:r>
          </a:p>
          <a:p>
            <a:r>
              <a:rPr lang="en-US" sz="2000" b="1" dirty="0" smtClean="0"/>
              <a:t>trusting </a:t>
            </a:r>
            <a:r>
              <a:rPr lang="en-US" sz="2000" b="1" dirty="0"/>
              <a:t>the dependability and robustness</a:t>
            </a:r>
            <a:r>
              <a:rPr lang="en-US" sz="2000" dirty="0"/>
              <a:t> of multi-vendor distributed system components, </a:t>
            </a:r>
            <a:r>
              <a:rPr lang="en-US" sz="2000" dirty="0" smtClean="0"/>
              <a:t>tolerating environmental </a:t>
            </a:r>
            <a:r>
              <a:rPr lang="en-US" sz="2000" dirty="0"/>
              <a:t>uncertainty, and ensuring sufficiently rigorous validation of autonomous CPS in order to attain </a:t>
            </a:r>
            <a:r>
              <a:rPr lang="en-US" sz="2000" dirty="0" smtClean="0"/>
              <a:t>very </a:t>
            </a:r>
            <a:r>
              <a:rPr lang="de-AT" sz="2000" dirty="0" err="1" smtClean="0"/>
              <a:t>low</a:t>
            </a:r>
            <a:r>
              <a:rPr lang="de-AT" sz="2000" dirty="0" smtClean="0"/>
              <a:t> </a:t>
            </a:r>
            <a:r>
              <a:rPr lang="de-AT" sz="2000" dirty="0" err="1"/>
              <a:t>failure</a:t>
            </a:r>
            <a:r>
              <a:rPr lang="de-AT" sz="2000" dirty="0"/>
              <a:t> </a:t>
            </a:r>
            <a:r>
              <a:rPr lang="de-AT" sz="2000" dirty="0" err="1"/>
              <a:t>rates</a:t>
            </a:r>
            <a:r>
              <a:rPr lang="de-AT" sz="2000" dirty="0" smtClean="0"/>
              <a:t>.</a:t>
            </a:r>
          </a:p>
          <a:p>
            <a:r>
              <a:rPr lang="en-US" sz="2000" b="1" dirty="0" smtClean="0"/>
              <a:t>24/7 </a:t>
            </a:r>
            <a:r>
              <a:rPr lang="en-US" sz="2000" b="1" dirty="0"/>
              <a:t>reliability, with 100% </a:t>
            </a:r>
            <a:r>
              <a:rPr lang="en-US" sz="2000" b="1" dirty="0" smtClean="0"/>
              <a:t>availability, and </a:t>
            </a:r>
            <a:r>
              <a:rPr lang="en-US" sz="2000" b="1" dirty="0"/>
              <a:t>100% connectivity</a:t>
            </a:r>
            <a:r>
              <a:rPr lang="en-US" sz="2000" dirty="0"/>
              <a:t>, in addition to the real-time response (time-critical, i.e. deadlines defined by the </a:t>
            </a:r>
            <a:r>
              <a:rPr lang="en-US" sz="2000" dirty="0" smtClean="0"/>
              <a:t>system </a:t>
            </a:r>
            <a:r>
              <a:rPr lang="de-AT" sz="2000" dirty="0" err="1" smtClean="0"/>
              <a:t>integrators</a:t>
            </a:r>
            <a:r>
              <a:rPr lang="de-AT" sz="2000" dirty="0"/>
              <a:t>).</a:t>
            </a:r>
          </a:p>
          <a:p>
            <a:r>
              <a:rPr lang="en-US" sz="2000" dirty="0"/>
              <a:t>Dependability can no longer be considered as an aspect of single, separate and encapsulated devices, but in a </a:t>
            </a:r>
            <a:r>
              <a:rPr lang="en-US" sz="2000" dirty="0" smtClean="0"/>
              <a:t>more and </a:t>
            </a:r>
            <a:r>
              <a:rPr lang="en-US" sz="2000" dirty="0"/>
              <a:t>more connected world must be regarded as </a:t>
            </a:r>
            <a:r>
              <a:rPr lang="en-US" sz="2000" b="1" dirty="0"/>
              <a:t>dependability of systems of systems (</a:t>
            </a:r>
            <a:r>
              <a:rPr lang="en-US" sz="2000" b="1" dirty="0" err="1"/>
              <a:t>SoS</a:t>
            </a:r>
            <a:r>
              <a:rPr lang="en-US" sz="2000" b="1" dirty="0"/>
              <a:t>).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62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ARTEMIS SRA 2016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April 13, 2016, Vienna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SRA_Chapter_Robustness_Security_Vienna_2016</Template>
  <TotalTime>0</TotalTime>
  <Words>476</Words>
  <Application>Microsoft Office PowerPoint</Application>
  <PresentationFormat>Bildschirmpräsentation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MyriadPro-Regular</vt:lpstr>
      <vt:lpstr>3866--0480 Powerpoint template_new (ARTEMIS)</vt:lpstr>
      <vt:lpstr>2_3866--0480 Powerpoint template_new (ARTEMIS)</vt:lpstr>
      <vt:lpstr>ARTEMIS SRA 2016 Trust, Security, Robustness, and Dependability</vt:lpstr>
      <vt:lpstr>Ideal house – building blocks</vt:lpstr>
      <vt:lpstr>Content of the chapter</vt:lpstr>
      <vt:lpstr>Dependability - standards</vt:lpstr>
      <vt:lpstr>R&amp;D&amp;I challenges</vt:lpstr>
      <vt:lpstr>R&amp;D&amp;I challenges</vt:lpstr>
      <vt:lpstr>R&amp;D&amp;I challenges</vt:lpstr>
      <vt:lpstr>Ultimately we want</vt:lpstr>
      <vt:lpstr>ARTEMIS SRA 2016</vt:lpstr>
    </vt:vector>
  </TitlesOfParts>
  <Company>Kompetenzzentrum - Das virtuelle Fahrzeug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 SRA 2016 Trust, Security, Robustness, and Dependability</dc:title>
  <dc:creator>Watzenig, Daniel</dc:creator>
  <cp:lastModifiedBy>Watzenig, Daniel</cp:lastModifiedBy>
  <cp:revision>18</cp:revision>
  <dcterms:created xsi:type="dcterms:W3CDTF">2016-04-07T13:01:28Z</dcterms:created>
  <dcterms:modified xsi:type="dcterms:W3CDTF">2016-04-12T21:12:09Z</dcterms:modified>
</cp:coreProperties>
</file>