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7" r:id="rId2"/>
  </p:sldMasterIdLst>
  <p:notesMasterIdLst>
    <p:notesMasterId r:id="rId23"/>
  </p:notesMasterIdLst>
  <p:sldIdLst>
    <p:sldId id="256" r:id="rId3"/>
    <p:sldId id="298" r:id="rId4"/>
    <p:sldId id="305" r:id="rId5"/>
    <p:sldId id="271" r:id="rId6"/>
    <p:sldId id="275" r:id="rId7"/>
    <p:sldId id="289" r:id="rId8"/>
    <p:sldId id="322" r:id="rId9"/>
    <p:sldId id="330" r:id="rId10"/>
    <p:sldId id="314" r:id="rId11"/>
    <p:sldId id="315" r:id="rId12"/>
    <p:sldId id="316" r:id="rId13"/>
    <p:sldId id="317" r:id="rId14"/>
    <p:sldId id="318" r:id="rId15"/>
    <p:sldId id="328" r:id="rId16"/>
    <p:sldId id="307" r:id="rId17"/>
    <p:sldId id="300" r:id="rId18"/>
    <p:sldId id="283" r:id="rId19"/>
    <p:sldId id="319" r:id="rId20"/>
    <p:sldId id="285" r:id="rId21"/>
    <p:sldId id="258" r:id="rId2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ris Hamelink" initials="IH" lastIdx="1" clrIdx="0">
    <p:extLst/>
  </p:cmAuthor>
  <p:cmAuthor id="2" name="Iris Hamelink" initials="IH [2]" lastIdx="8"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4998"/>
    <a:srgbClr val="0099FF"/>
    <a:srgbClr val="008EB8"/>
    <a:srgbClr val="D33F8F"/>
    <a:srgbClr val="007EAD"/>
    <a:srgbClr val="3366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3"/>
    <p:restoredTop sz="96291" autoAdjust="0"/>
  </p:normalViewPr>
  <p:slideViewPr>
    <p:cSldViewPr>
      <p:cViewPr>
        <p:scale>
          <a:sx n="147" d="100"/>
          <a:sy n="147" d="100"/>
        </p:scale>
        <p:origin x="624" y="-3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notesMaster" Target="notesMasters/notesMaster1.xml"/><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BF1638-C38B-4962-9DC1-CFD33F74A5EF}" type="datetimeFigureOut">
              <a:rPr lang="en-US" smtClean="0"/>
              <a:t>4/16/16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2B4651-339C-423B-BF94-E0A0CB13AD21}" type="slidenum">
              <a:rPr lang="en-US" smtClean="0"/>
              <a:t>‹#›</a:t>
            </a:fld>
            <a:endParaRPr lang="en-US"/>
          </a:p>
        </p:txBody>
      </p:sp>
    </p:spTree>
    <p:extLst>
      <p:ext uri="{BB962C8B-B14F-4D97-AF65-F5344CB8AC3E}">
        <p14:creationId xmlns:p14="http://schemas.microsoft.com/office/powerpoint/2010/main" val="413987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B4651-339C-423B-BF94-E0A0CB13AD21}" type="slidenum">
              <a:rPr lang="en-US" smtClean="0"/>
              <a:t>3</a:t>
            </a:fld>
            <a:endParaRPr lang="en-US"/>
          </a:p>
        </p:txBody>
      </p:sp>
    </p:spTree>
    <p:extLst>
      <p:ext uri="{BB962C8B-B14F-4D97-AF65-F5344CB8AC3E}">
        <p14:creationId xmlns:p14="http://schemas.microsoft.com/office/powerpoint/2010/main" val="3566854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049A0C-DAEF-0E4B-ACB0-990A2F3AFF5E}" type="slidenum">
              <a:rPr lang="en-US" smtClean="0"/>
              <a:t>8</a:t>
            </a:fld>
            <a:endParaRPr lang="en-US"/>
          </a:p>
        </p:txBody>
      </p:sp>
    </p:spTree>
    <p:extLst>
      <p:ext uri="{BB962C8B-B14F-4D97-AF65-F5344CB8AC3E}">
        <p14:creationId xmlns:p14="http://schemas.microsoft.com/office/powerpoint/2010/main" val="209092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9A0C-DAEF-0E4B-ACB0-990A2F3AFF5E}" type="slidenum">
              <a:rPr lang="en-US" smtClean="0"/>
              <a:t>12</a:t>
            </a:fld>
            <a:endParaRPr lang="en-US"/>
          </a:p>
        </p:txBody>
      </p:sp>
    </p:spTree>
    <p:extLst>
      <p:ext uri="{BB962C8B-B14F-4D97-AF65-F5344CB8AC3E}">
        <p14:creationId xmlns:p14="http://schemas.microsoft.com/office/powerpoint/2010/main" val="164681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9A0C-DAEF-0E4B-ACB0-990A2F3AFF5E}" type="slidenum">
              <a:rPr lang="en-US" smtClean="0"/>
              <a:t>13</a:t>
            </a:fld>
            <a:endParaRPr lang="en-US"/>
          </a:p>
        </p:txBody>
      </p:sp>
    </p:spTree>
    <p:extLst>
      <p:ext uri="{BB962C8B-B14F-4D97-AF65-F5344CB8AC3E}">
        <p14:creationId xmlns:p14="http://schemas.microsoft.com/office/powerpoint/2010/main" val="411628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B4651-339C-423B-BF94-E0A0CB13AD21}" type="slidenum">
              <a:rPr lang="en-US" smtClean="0"/>
              <a:t>15</a:t>
            </a:fld>
            <a:endParaRPr lang="en-US"/>
          </a:p>
        </p:txBody>
      </p:sp>
    </p:spTree>
    <p:extLst>
      <p:ext uri="{BB962C8B-B14F-4D97-AF65-F5344CB8AC3E}">
        <p14:creationId xmlns:p14="http://schemas.microsoft.com/office/powerpoint/2010/main" val="82984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56A642-AFDF-4243-9375-17CE8CF4F432}" type="slidenum">
              <a:rPr lang="nl-NL" smtClean="0"/>
              <a:t>19</a:t>
            </a:fld>
            <a:endParaRPr lang="nl-NL"/>
          </a:p>
        </p:txBody>
      </p:sp>
    </p:spTree>
    <p:extLst>
      <p:ext uri="{BB962C8B-B14F-4D97-AF65-F5344CB8AC3E}">
        <p14:creationId xmlns:p14="http://schemas.microsoft.com/office/powerpoint/2010/main" val="2720211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764704"/>
            <a:ext cx="6264696" cy="1470025"/>
          </a:xfrm>
        </p:spPr>
        <p:txBody>
          <a:bodyPr/>
          <a:lstStyle>
            <a:lvl1pPr algn="l">
              <a:defRPr/>
            </a:lvl1pPr>
          </a:lstStyle>
          <a:p>
            <a:r>
              <a:rPr lang="en-US" smtClean="0"/>
              <a:t>Click to edit Master title style</a:t>
            </a:r>
            <a:endParaRPr lang="nl-NL" dirty="0"/>
          </a:p>
        </p:txBody>
      </p:sp>
      <p:sp>
        <p:nvSpPr>
          <p:cNvPr id="3" name="Subtitle 2"/>
          <p:cNvSpPr>
            <a:spLocks noGrp="1"/>
          </p:cNvSpPr>
          <p:nvPr>
            <p:ph type="subTitle" idx="1"/>
          </p:nvPr>
        </p:nvSpPr>
        <p:spPr>
          <a:xfrm>
            <a:off x="611560" y="2348880"/>
            <a:ext cx="6400800" cy="1752600"/>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sp>
        <p:nvSpPr>
          <p:cNvPr id="4" name="Date Placeholder 3"/>
          <p:cNvSpPr>
            <a:spLocks noGrp="1"/>
          </p:cNvSpPr>
          <p:nvPr>
            <p:ph type="dt" sz="half" idx="10"/>
          </p:nvPr>
        </p:nvSpPr>
        <p:spPr/>
        <p:txBody>
          <a:bodyPr/>
          <a:lstStyle/>
          <a:p>
            <a:fld id="{C4881FE0-4535-4027-9D4A-5F93620527A0}" type="datetimeFigureOut">
              <a:rPr lang="nl-NL" smtClean="0"/>
              <a:pPr/>
              <a:t>16-04-16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E412C83-7EE3-4197-829F-133F02492B39}" type="slidenum">
              <a:rPr lang="nl-NL" smtClean="0"/>
              <a:pPr/>
              <a:t>‹#›</a:t>
            </a:fld>
            <a:endParaRPr lang="nl-NL"/>
          </a:p>
        </p:txBody>
      </p:sp>
    </p:spTree>
    <p:extLst>
      <p:ext uri="{BB962C8B-B14F-4D97-AF65-F5344CB8AC3E}">
        <p14:creationId xmlns:p14="http://schemas.microsoft.com/office/powerpoint/2010/main" val="2386117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p>
            <a:fld id="{C4881FE0-4535-4027-9D4A-5F93620527A0}" type="datetimeFigureOut">
              <a:rPr lang="nl-NL" smtClean="0"/>
              <a:pPr/>
              <a:t>16-04-16</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EE412C83-7EE3-4197-829F-133F02492B39}" type="slidenum">
              <a:rPr lang="nl-NL" smtClean="0"/>
              <a:pPr/>
              <a:t>‹#›</a:t>
            </a:fld>
            <a:endParaRPr lang="nl-NL"/>
          </a:p>
        </p:txBody>
      </p:sp>
    </p:spTree>
    <p:extLst>
      <p:ext uri="{BB962C8B-B14F-4D97-AF65-F5344CB8AC3E}">
        <p14:creationId xmlns:p14="http://schemas.microsoft.com/office/powerpoint/2010/main" val="8147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81FE0-4535-4027-9D4A-5F93620527A0}" type="datetimeFigureOut">
              <a:rPr lang="nl-NL" smtClean="0"/>
              <a:pPr/>
              <a:t>16-04-16</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EE412C83-7EE3-4197-829F-133F02492B39}" type="slidenum">
              <a:rPr lang="nl-NL" smtClean="0"/>
              <a:pPr/>
              <a:t>‹#›</a:t>
            </a:fld>
            <a:endParaRPr lang="nl-NL"/>
          </a:p>
        </p:txBody>
      </p:sp>
    </p:spTree>
    <p:extLst>
      <p:ext uri="{BB962C8B-B14F-4D97-AF65-F5344CB8AC3E}">
        <p14:creationId xmlns:p14="http://schemas.microsoft.com/office/powerpoint/2010/main" val="1912107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881FE0-4535-4027-9D4A-5F93620527A0}" type="datetimeFigureOut">
              <a:rPr lang="nl-NL" smtClean="0"/>
              <a:pPr/>
              <a:t>16-04-16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E412C83-7EE3-4197-829F-133F02492B39}" type="slidenum">
              <a:rPr lang="nl-NL" smtClean="0"/>
              <a:pPr/>
              <a:t>‹#›</a:t>
            </a:fld>
            <a:endParaRPr lang="nl-NL"/>
          </a:p>
        </p:txBody>
      </p:sp>
    </p:spTree>
    <p:extLst>
      <p:ext uri="{BB962C8B-B14F-4D97-AF65-F5344CB8AC3E}">
        <p14:creationId xmlns:p14="http://schemas.microsoft.com/office/powerpoint/2010/main" val="3332901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881FE0-4535-4027-9D4A-5F93620527A0}" type="datetimeFigureOut">
              <a:rPr lang="nl-NL" smtClean="0"/>
              <a:pPr/>
              <a:t>16-04-16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E412C83-7EE3-4197-829F-133F02492B39}" type="slidenum">
              <a:rPr lang="nl-NL" smtClean="0"/>
              <a:pPr/>
              <a:t>‹#›</a:t>
            </a:fld>
            <a:endParaRPr lang="nl-NL"/>
          </a:p>
        </p:txBody>
      </p:sp>
    </p:spTree>
    <p:extLst>
      <p:ext uri="{BB962C8B-B14F-4D97-AF65-F5344CB8AC3E}">
        <p14:creationId xmlns:p14="http://schemas.microsoft.com/office/powerpoint/2010/main" val="2188540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C4881FE0-4535-4027-9D4A-5F93620527A0}" type="datetimeFigureOut">
              <a:rPr lang="nl-NL" smtClean="0"/>
              <a:pPr/>
              <a:t>16-04-16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E412C83-7EE3-4197-829F-133F02492B39}" type="slidenum">
              <a:rPr lang="nl-NL" smtClean="0"/>
              <a:pPr/>
              <a:t>‹#›</a:t>
            </a:fld>
            <a:endParaRPr lang="nl-NL"/>
          </a:p>
        </p:txBody>
      </p:sp>
    </p:spTree>
    <p:extLst>
      <p:ext uri="{BB962C8B-B14F-4D97-AF65-F5344CB8AC3E}">
        <p14:creationId xmlns:p14="http://schemas.microsoft.com/office/powerpoint/2010/main" val="3024591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C4881FE0-4535-4027-9D4A-5F93620527A0}" type="datetimeFigureOut">
              <a:rPr lang="nl-NL" smtClean="0"/>
              <a:pPr/>
              <a:t>16-04-16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E412C83-7EE3-4197-829F-133F02492B39}" type="slidenum">
              <a:rPr lang="nl-NL" smtClean="0"/>
              <a:pPr/>
              <a:t>‹#›</a:t>
            </a:fld>
            <a:endParaRPr lang="nl-NL"/>
          </a:p>
        </p:txBody>
      </p:sp>
    </p:spTree>
    <p:extLst>
      <p:ext uri="{BB962C8B-B14F-4D97-AF65-F5344CB8AC3E}">
        <p14:creationId xmlns:p14="http://schemas.microsoft.com/office/powerpoint/2010/main" val="1527699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764704"/>
            <a:ext cx="6264696" cy="1470025"/>
          </a:xfrm>
        </p:spPr>
        <p:txBody>
          <a:bodyPr/>
          <a:lstStyle>
            <a:lvl1pPr algn="l">
              <a:defRPr/>
            </a:lvl1pPr>
          </a:lstStyle>
          <a:p>
            <a:r>
              <a:rPr lang="en-US" smtClean="0"/>
              <a:t>Click to edit Master title style</a:t>
            </a:r>
            <a:endParaRPr lang="nl-NL" dirty="0"/>
          </a:p>
        </p:txBody>
      </p:sp>
      <p:sp>
        <p:nvSpPr>
          <p:cNvPr id="3" name="Subtitle 2"/>
          <p:cNvSpPr>
            <a:spLocks noGrp="1"/>
          </p:cNvSpPr>
          <p:nvPr>
            <p:ph type="subTitle" idx="1"/>
          </p:nvPr>
        </p:nvSpPr>
        <p:spPr>
          <a:xfrm>
            <a:off x="611560" y="2348880"/>
            <a:ext cx="6400800" cy="1752600"/>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sp>
        <p:nvSpPr>
          <p:cNvPr id="4" name="Date Placeholder 3"/>
          <p:cNvSpPr>
            <a:spLocks noGrp="1"/>
          </p:cNvSpPr>
          <p:nvPr>
            <p:ph type="dt" sz="half" idx="10"/>
          </p:nvPr>
        </p:nvSpPr>
        <p:spPr/>
        <p:txBody>
          <a:bodyPr/>
          <a:lstStyle/>
          <a:p>
            <a:fld id="{C4881FE0-4535-4027-9D4A-5F93620527A0}" type="datetimeFigureOut">
              <a:rPr lang="nl-NL" smtClean="0"/>
              <a:pPr/>
              <a:t>16-04-16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E412C83-7EE3-4197-829F-133F02492B39}" type="slidenum">
              <a:rPr lang="nl-NL" smtClean="0"/>
              <a:pPr/>
              <a:t>‹#›</a:t>
            </a:fld>
            <a:endParaRPr lang="nl-NL"/>
          </a:p>
        </p:txBody>
      </p:sp>
    </p:spTree>
    <p:extLst>
      <p:ext uri="{BB962C8B-B14F-4D97-AF65-F5344CB8AC3E}">
        <p14:creationId xmlns:p14="http://schemas.microsoft.com/office/powerpoint/2010/main" val="2257138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End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764704"/>
            <a:ext cx="6264696" cy="1470025"/>
          </a:xfrm>
        </p:spPr>
        <p:txBody>
          <a:bodyPr/>
          <a:lstStyle>
            <a:lvl1pPr algn="l">
              <a:defRPr/>
            </a:lvl1pPr>
          </a:lstStyle>
          <a:p>
            <a:r>
              <a:rPr lang="en-US" smtClean="0"/>
              <a:t>Click to edit Master title style</a:t>
            </a:r>
            <a:endParaRPr lang="nl-NL" dirty="0"/>
          </a:p>
        </p:txBody>
      </p:sp>
      <p:sp>
        <p:nvSpPr>
          <p:cNvPr id="3" name="Subtitle 2"/>
          <p:cNvSpPr>
            <a:spLocks noGrp="1"/>
          </p:cNvSpPr>
          <p:nvPr>
            <p:ph type="subTitle" idx="1"/>
          </p:nvPr>
        </p:nvSpPr>
        <p:spPr>
          <a:xfrm>
            <a:off x="611560" y="2348880"/>
            <a:ext cx="6400800" cy="1752600"/>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spTree>
    <p:extLst>
      <p:ext uri="{BB962C8B-B14F-4D97-AF65-F5344CB8AC3E}">
        <p14:creationId xmlns:p14="http://schemas.microsoft.com/office/powerpoint/2010/main" val="29681691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ussse-1">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636912"/>
            <a:ext cx="6264696" cy="1470025"/>
          </a:xfrm>
        </p:spPr>
        <p:txBody>
          <a:bodyPr/>
          <a:lstStyle>
            <a:lvl1pPr algn="l">
              <a:defRPr>
                <a:solidFill>
                  <a:schemeClr val="bg1"/>
                </a:solidFill>
              </a:defRPr>
            </a:lvl1pPr>
          </a:lstStyle>
          <a:p>
            <a:r>
              <a:rPr lang="en-US" smtClean="0"/>
              <a:t>Click to edit Master title style</a:t>
            </a:r>
            <a:endParaRPr lang="nl-NL" dirty="0"/>
          </a:p>
        </p:txBody>
      </p:sp>
      <p:sp>
        <p:nvSpPr>
          <p:cNvPr id="3" name="Subtitle 2"/>
          <p:cNvSpPr>
            <a:spLocks noGrp="1"/>
          </p:cNvSpPr>
          <p:nvPr>
            <p:ph type="subTitle" idx="1"/>
          </p:nvPr>
        </p:nvSpPr>
        <p:spPr>
          <a:xfrm>
            <a:off x="611560" y="4437112"/>
            <a:ext cx="6400800" cy="1752600"/>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spTree>
    <p:extLst>
      <p:ext uri="{BB962C8B-B14F-4D97-AF65-F5344CB8AC3E}">
        <p14:creationId xmlns:p14="http://schemas.microsoft.com/office/powerpoint/2010/main" val="332795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usssen-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636912"/>
            <a:ext cx="6264696" cy="1470025"/>
          </a:xfrm>
        </p:spPr>
        <p:txBody>
          <a:bodyPr/>
          <a:lstStyle>
            <a:lvl1pPr algn="l">
              <a:defRPr>
                <a:solidFill>
                  <a:schemeClr val="bg1"/>
                </a:solidFill>
              </a:defRPr>
            </a:lvl1pPr>
          </a:lstStyle>
          <a:p>
            <a:r>
              <a:rPr lang="en-US" smtClean="0"/>
              <a:t>Click to edit Master title style</a:t>
            </a:r>
            <a:endParaRPr lang="nl-NL" dirty="0"/>
          </a:p>
        </p:txBody>
      </p:sp>
      <p:sp>
        <p:nvSpPr>
          <p:cNvPr id="3" name="Subtitle 2"/>
          <p:cNvSpPr>
            <a:spLocks noGrp="1"/>
          </p:cNvSpPr>
          <p:nvPr>
            <p:ph type="subTitle" idx="1"/>
          </p:nvPr>
        </p:nvSpPr>
        <p:spPr>
          <a:xfrm>
            <a:off x="611560" y="4437112"/>
            <a:ext cx="6400800" cy="1752600"/>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spTree>
    <p:extLst>
      <p:ext uri="{BB962C8B-B14F-4D97-AF65-F5344CB8AC3E}">
        <p14:creationId xmlns:p14="http://schemas.microsoft.com/office/powerpoint/2010/main" val="3401371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End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764704"/>
            <a:ext cx="6264696" cy="1470025"/>
          </a:xfrm>
        </p:spPr>
        <p:txBody>
          <a:bodyPr/>
          <a:lstStyle>
            <a:lvl1pPr algn="l">
              <a:defRPr/>
            </a:lvl1pPr>
          </a:lstStyle>
          <a:p>
            <a:r>
              <a:rPr lang="en-US" smtClean="0"/>
              <a:t>Click to edit Master title style</a:t>
            </a:r>
            <a:endParaRPr lang="nl-NL" dirty="0"/>
          </a:p>
        </p:txBody>
      </p:sp>
      <p:sp>
        <p:nvSpPr>
          <p:cNvPr id="3" name="Subtitle 2"/>
          <p:cNvSpPr>
            <a:spLocks noGrp="1"/>
          </p:cNvSpPr>
          <p:nvPr>
            <p:ph type="subTitle" idx="1"/>
          </p:nvPr>
        </p:nvSpPr>
        <p:spPr>
          <a:xfrm>
            <a:off x="611560" y="2348880"/>
            <a:ext cx="6400800" cy="1752600"/>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spTree>
    <p:extLst>
      <p:ext uri="{BB962C8B-B14F-4D97-AF65-F5344CB8AC3E}">
        <p14:creationId xmlns:p14="http://schemas.microsoft.com/office/powerpoint/2010/main" val="140052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usssen-3">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636912"/>
            <a:ext cx="6264696" cy="1470025"/>
          </a:xfrm>
        </p:spPr>
        <p:txBody>
          <a:bodyPr/>
          <a:lstStyle>
            <a:lvl1pPr algn="l">
              <a:defRPr>
                <a:solidFill>
                  <a:schemeClr val="bg1"/>
                </a:solidFill>
              </a:defRPr>
            </a:lvl1pPr>
          </a:lstStyle>
          <a:p>
            <a:r>
              <a:rPr lang="en-US" smtClean="0"/>
              <a:t>Click to edit Master title style</a:t>
            </a:r>
            <a:endParaRPr lang="nl-NL" dirty="0"/>
          </a:p>
        </p:txBody>
      </p:sp>
      <p:sp>
        <p:nvSpPr>
          <p:cNvPr id="3" name="Subtitle 2"/>
          <p:cNvSpPr>
            <a:spLocks noGrp="1"/>
          </p:cNvSpPr>
          <p:nvPr>
            <p:ph type="subTitle" idx="1"/>
          </p:nvPr>
        </p:nvSpPr>
        <p:spPr>
          <a:xfrm>
            <a:off x="611560" y="4437112"/>
            <a:ext cx="6400800" cy="1752600"/>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spTree>
    <p:extLst>
      <p:ext uri="{BB962C8B-B14F-4D97-AF65-F5344CB8AC3E}">
        <p14:creationId xmlns:p14="http://schemas.microsoft.com/office/powerpoint/2010/main" val="3136058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C4881FE0-4535-4027-9D4A-5F93620527A0}" type="datetimeFigureOut">
              <a:rPr lang="nl-NL" smtClean="0"/>
              <a:pPr/>
              <a:t>16-04-16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E412C83-7EE3-4197-829F-133F02492B39}" type="slidenum">
              <a:rPr lang="nl-NL" smtClean="0"/>
              <a:pPr/>
              <a:t>‹#›</a:t>
            </a:fld>
            <a:endParaRPr lang="nl-NL"/>
          </a:p>
        </p:txBody>
      </p:sp>
    </p:spTree>
    <p:extLst>
      <p:ext uri="{BB962C8B-B14F-4D97-AF65-F5344CB8AC3E}">
        <p14:creationId xmlns:p14="http://schemas.microsoft.com/office/powerpoint/2010/main" val="392546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881FE0-4535-4027-9D4A-5F93620527A0}" type="datetimeFigureOut">
              <a:rPr lang="nl-NL" smtClean="0"/>
              <a:pPr/>
              <a:t>16-04-16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E412C83-7EE3-4197-829F-133F02492B39}" type="slidenum">
              <a:rPr lang="nl-NL" smtClean="0"/>
              <a:pPr/>
              <a:t>‹#›</a:t>
            </a:fld>
            <a:endParaRPr lang="nl-NL"/>
          </a:p>
        </p:txBody>
      </p:sp>
    </p:spTree>
    <p:extLst>
      <p:ext uri="{BB962C8B-B14F-4D97-AF65-F5344CB8AC3E}">
        <p14:creationId xmlns:p14="http://schemas.microsoft.com/office/powerpoint/2010/main" val="1935105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p>
            <a:fld id="{C4881FE0-4535-4027-9D4A-5F93620527A0}" type="datetimeFigureOut">
              <a:rPr lang="nl-NL" smtClean="0"/>
              <a:pPr/>
              <a:t>16-04-16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E412C83-7EE3-4197-829F-133F02492B39}" type="slidenum">
              <a:rPr lang="nl-NL" smtClean="0"/>
              <a:pPr/>
              <a:t>‹#›</a:t>
            </a:fld>
            <a:endParaRPr lang="nl-NL"/>
          </a:p>
        </p:txBody>
      </p:sp>
    </p:spTree>
    <p:extLst>
      <p:ext uri="{BB962C8B-B14F-4D97-AF65-F5344CB8AC3E}">
        <p14:creationId xmlns:p14="http://schemas.microsoft.com/office/powerpoint/2010/main" val="2590305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p>
            <a:fld id="{C4881FE0-4535-4027-9D4A-5F93620527A0}" type="datetimeFigureOut">
              <a:rPr lang="nl-NL" smtClean="0"/>
              <a:pPr/>
              <a:t>16-04-16</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EE412C83-7EE3-4197-829F-133F02492B39}" type="slidenum">
              <a:rPr lang="nl-NL" smtClean="0"/>
              <a:pPr/>
              <a:t>‹#›</a:t>
            </a:fld>
            <a:endParaRPr lang="nl-NL"/>
          </a:p>
        </p:txBody>
      </p:sp>
    </p:spTree>
    <p:extLst>
      <p:ext uri="{BB962C8B-B14F-4D97-AF65-F5344CB8AC3E}">
        <p14:creationId xmlns:p14="http://schemas.microsoft.com/office/powerpoint/2010/main" val="18798940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p>
            <a:fld id="{C4881FE0-4535-4027-9D4A-5F93620527A0}" type="datetimeFigureOut">
              <a:rPr lang="nl-NL" smtClean="0"/>
              <a:pPr/>
              <a:t>16-04-16</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EE412C83-7EE3-4197-829F-133F02492B39}" type="slidenum">
              <a:rPr lang="nl-NL" smtClean="0"/>
              <a:pPr/>
              <a:t>‹#›</a:t>
            </a:fld>
            <a:endParaRPr lang="nl-NL"/>
          </a:p>
        </p:txBody>
      </p:sp>
    </p:spTree>
    <p:extLst>
      <p:ext uri="{BB962C8B-B14F-4D97-AF65-F5344CB8AC3E}">
        <p14:creationId xmlns:p14="http://schemas.microsoft.com/office/powerpoint/2010/main" val="27776813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81FE0-4535-4027-9D4A-5F93620527A0}" type="datetimeFigureOut">
              <a:rPr lang="nl-NL" smtClean="0"/>
              <a:pPr/>
              <a:t>16-04-16</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EE412C83-7EE3-4197-829F-133F02492B39}" type="slidenum">
              <a:rPr lang="nl-NL" smtClean="0"/>
              <a:pPr/>
              <a:t>‹#›</a:t>
            </a:fld>
            <a:endParaRPr lang="nl-NL"/>
          </a:p>
        </p:txBody>
      </p:sp>
    </p:spTree>
    <p:extLst>
      <p:ext uri="{BB962C8B-B14F-4D97-AF65-F5344CB8AC3E}">
        <p14:creationId xmlns:p14="http://schemas.microsoft.com/office/powerpoint/2010/main" val="8286101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881FE0-4535-4027-9D4A-5F93620527A0}" type="datetimeFigureOut">
              <a:rPr lang="nl-NL" smtClean="0"/>
              <a:pPr/>
              <a:t>16-04-16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E412C83-7EE3-4197-829F-133F02492B39}" type="slidenum">
              <a:rPr lang="nl-NL" smtClean="0"/>
              <a:pPr/>
              <a:t>‹#›</a:t>
            </a:fld>
            <a:endParaRPr lang="nl-NL"/>
          </a:p>
        </p:txBody>
      </p:sp>
    </p:spTree>
    <p:extLst>
      <p:ext uri="{BB962C8B-B14F-4D97-AF65-F5344CB8AC3E}">
        <p14:creationId xmlns:p14="http://schemas.microsoft.com/office/powerpoint/2010/main" val="28130823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881FE0-4535-4027-9D4A-5F93620527A0}" type="datetimeFigureOut">
              <a:rPr lang="nl-NL" smtClean="0"/>
              <a:pPr/>
              <a:t>16-04-16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E412C83-7EE3-4197-829F-133F02492B39}" type="slidenum">
              <a:rPr lang="nl-NL" smtClean="0"/>
              <a:pPr/>
              <a:t>‹#›</a:t>
            </a:fld>
            <a:endParaRPr lang="nl-NL"/>
          </a:p>
        </p:txBody>
      </p:sp>
    </p:spTree>
    <p:extLst>
      <p:ext uri="{BB962C8B-B14F-4D97-AF65-F5344CB8AC3E}">
        <p14:creationId xmlns:p14="http://schemas.microsoft.com/office/powerpoint/2010/main" val="7515097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C4881FE0-4535-4027-9D4A-5F93620527A0}" type="datetimeFigureOut">
              <a:rPr lang="nl-NL" smtClean="0"/>
              <a:pPr/>
              <a:t>16-04-16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E412C83-7EE3-4197-829F-133F02492B39}" type="slidenum">
              <a:rPr lang="nl-NL" smtClean="0"/>
              <a:pPr/>
              <a:t>‹#›</a:t>
            </a:fld>
            <a:endParaRPr lang="nl-NL"/>
          </a:p>
        </p:txBody>
      </p:sp>
    </p:spTree>
    <p:extLst>
      <p:ext uri="{BB962C8B-B14F-4D97-AF65-F5344CB8AC3E}">
        <p14:creationId xmlns:p14="http://schemas.microsoft.com/office/powerpoint/2010/main" val="2772138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ussse-1">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636912"/>
            <a:ext cx="6264696" cy="1470025"/>
          </a:xfrm>
        </p:spPr>
        <p:txBody>
          <a:bodyPr/>
          <a:lstStyle>
            <a:lvl1pPr algn="l">
              <a:defRPr>
                <a:solidFill>
                  <a:schemeClr val="bg1"/>
                </a:solidFill>
              </a:defRPr>
            </a:lvl1pPr>
          </a:lstStyle>
          <a:p>
            <a:r>
              <a:rPr lang="en-US" smtClean="0"/>
              <a:t>Click to edit Master title style</a:t>
            </a:r>
            <a:endParaRPr lang="nl-NL" dirty="0"/>
          </a:p>
        </p:txBody>
      </p:sp>
      <p:sp>
        <p:nvSpPr>
          <p:cNvPr id="3" name="Subtitle 2"/>
          <p:cNvSpPr>
            <a:spLocks noGrp="1"/>
          </p:cNvSpPr>
          <p:nvPr>
            <p:ph type="subTitle" idx="1"/>
          </p:nvPr>
        </p:nvSpPr>
        <p:spPr>
          <a:xfrm>
            <a:off x="611560" y="4437112"/>
            <a:ext cx="6400800" cy="1752600"/>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spTree>
    <p:extLst>
      <p:ext uri="{BB962C8B-B14F-4D97-AF65-F5344CB8AC3E}">
        <p14:creationId xmlns:p14="http://schemas.microsoft.com/office/powerpoint/2010/main" val="4267434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C4881FE0-4535-4027-9D4A-5F93620527A0}" type="datetimeFigureOut">
              <a:rPr lang="nl-NL" smtClean="0"/>
              <a:pPr/>
              <a:t>16-04-16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E412C83-7EE3-4197-829F-133F02492B39}" type="slidenum">
              <a:rPr lang="nl-NL" smtClean="0"/>
              <a:pPr/>
              <a:t>‹#›</a:t>
            </a:fld>
            <a:endParaRPr lang="nl-NL"/>
          </a:p>
        </p:txBody>
      </p:sp>
    </p:spTree>
    <p:extLst>
      <p:ext uri="{BB962C8B-B14F-4D97-AF65-F5344CB8AC3E}">
        <p14:creationId xmlns:p14="http://schemas.microsoft.com/office/powerpoint/2010/main" val="3463819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usssen-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636912"/>
            <a:ext cx="6264696" cy="1470025"/>
          </a:xfrm>
        </p:spPr>
        <p:txBody>
          <a:bodyPr/>
          <a:lstStyle>
            <a:lvl1pPr algn="l">
              <a:defRPr>
                <a:solidFill>
                  <a:schemeClr val="bg1"/>
                </a:solidFill>
              </a:defRPr>
            </a:lvl1pPr>
          </a:lstStyle>
          <a:p>
            <a:r>
              <a:rPr lang="en-US" smtClean="0"/>
              <a:t>Click to edit Master title style</a:t>
            </a:r>
            <a:endParaRPr lang="nl-NL" dirty="0"/>
          </a:p>
        </p:txBody>
      </p:sp>
      <p:sp>
        <p:nvSpPr>
          <p:cNvPr id="3" name="Subtitle 2"/>
          <p:cNvSpPr>
            <a:spLocks noGrp="1"/>
          </p:cNvSpPr>
          <p:nvPr>
            <p:ph type="subTitle" idx="1"/>
          </p:nvPr>
        </p:nvSpPr>
        <p:spPr>
          <a:xfrm>
            <a:off x="611560" y="4437112"/>
            <a:ext cx="6400800" cy="1752600"/>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spTree>
    <p:extLst>
      <p:ext uri="{BB962C8B-B14F-4D97-AF65-F5344CB8AC3E}">
        <p14:creationId xmlns:p14="http://schemas.microsoft.com/office/powerpoint/2010/main" val="3267412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usssen-3">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636912"/>
            <a:ext cx="6264696" cy="1470025"/>
          </a:xfrm>
        </p:spPr>
        <p:txBody>
          <a:bodyPr/>
          <a:lstStyle>
            <a:lvl1pPr algn="l">
              <a:defRPr>
                <a:solidFill>
                  <a:schemeClr val="bg1"/>
                </a:solidFill>
              </a:defRPr>
            </a:lvl1pPr>
          </a:lstStyle>
          <a:p>
            <a:r>
              <a:rPr lang="en-US" smtClean="0"/>
              <a:t>Click to edit Master title style</a:t>
            </a:r>
            <a:endParaRPr lang="nl-NL" dirty="0"/>
          </a:p>
        </p:txBody>
      </p:sp>
      <p:sp>
        <p:nvSpPr>
          <p:cNvPr id="3" name="Subtitle 2"/>
          <p:cNvSpPr>
            <a:spLocks noGrp="1"/>
          </p:cNvSpPr>
          <p:nvPr>
            <p:ph type="subTitle" idx="1"/>
          </p:nvPr>
        </p:nvSpPr>
        <p:spPr>
          <a:xfrm>
            <a:off x="611560" y="4437112"/>
            <a:ext cx="6400800" cy="1752600"/>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spTree>
    <p:extLst>
      <p:ext uri="{BB962C8B-B14F-4D97-AF65-F5344CB8AC3E}">
        <p14:creationId xmlns:p14="http://schemas.microsoft.com/office/powerpoint/2010/main" val="2719373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C4881FE0-4535-4027-9D4A-5F93620527A0}" type="datetimeFigureOut">
              <a:rPr lang="nl-NL" smtClean="0"/>
              <a:pPr/>
              <a:t>16-04-16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E412C83-7EE3-4197-829F-133F02492B39}" type="slidenum">
              <a:rPr lang="nl-NL" smtClean="0"/>
              <a:pPr/>
              <a:t>‹#›</a:t>
            </a:fld>
            <a:endParaRPr lang="nl-NL"/>
          </a:p>
        </p:txBody>
      </p:sp>
    </p:spTree>
    <p:extLst>
      <p:ext uri="{BB962C8B-B14F-4D97-AF65-F5344CB8AC3E}">
        <p14:creationId xmlns:p14="http://schemas.microsoft.com/office/powerpoint/2010/main" val="149417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881FE0-4535-4027-9D4A-5F93620527A0}" type="datetimeFigureOut">
              <a:rPr lang="nl-NL" smtClean="0"/>
              <a:pPr/>
              <a:t>16-04-16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E412C83-7EE3-4197-829F-133F02492B39}" type="slidenum">
              <a:rPr lang="nl-NL" smtClean="0"/>
              <a:pPr/>
              <a:t>‹#›</a:t>
            </a:fld>
            <a:endParaRPr lang="nl-NL"/>
          </a:p>
        </p:txBody>
      </p:sp>
    </p:spTree>
    <p:extLst>
      <p:ext uri="{BB962C8B-B14F-4D97-AF65-F5344CB8AC3E}">
        <p14:creationId xmlns:p14="http://schemas.microsoft.com/office/powerpoint/2010/main" val="1945177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p>
            <a:fld id="{C4881FE0-4535-4027-9D4A-5F93620527A0}" type="datetimeFigureOut">
              <a:rPr lang="nl-NL" smtClean="0"/>
              <a:pPr/>
              <a:t>16-04-16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E412C83-7EE3-4197-829F-133F02492B39}" type="slidenum">
              <a:rPr lang="nl-NL" smtClean="0"/>
              <a:pPr/>
              <a:t>‹#›</a:t>
            </a:fld>
            <a:endParaRPr lang="nl-NL"/>
          </a:p>
        </p:txBody>
      </p:sp>
    </p:spTree>
    <p:extLst>
      <p:ext uri="{BB962C8B-B14F-4D97-AF65-F5344CB8AC3E}">
        <p14:creationId xmlns:p14="http://schemas.microsoft.com/office/powerpoint/2010/main" val="2867199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p>
            <a:fld id="{C4881FE0-4535-4027-9D4A-5F93620527A0}" type="datetimeFigureOut">
              <a:rPr lang="nl-NL" smtClean="0"/>
              <a:pPr/>
              <a:t>16-04-16</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EE412C83-7EE3-4197-829F-133F02492B39}" type="slidenum">
              <a:rPr lang="nl-NL" smtClean="0"/>
              <a:pPr/>
              <a:t>‹#›</a:t>
            </a:fld>
            <a:endParaRPr lang="nl-NL"/>
          </a:p>
        </p:txBody>
      </p:sp>
    </p:spTree>
    <p:extLst>
      <p:ext uri="{BB962C8B-B14F-4D97-AF65-F5344CB8AC3E}">
        <p14:creationId xmlns:p14="http://schemas.microsoft.com/office/powerpoint/2010/main" val="7943790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slideLayout" Target="../slideLayouts/slideLayout28.xml"/><Relationship Id="rId14" Type="http://schemas.openxmlformats.org/officeDocument/2006/relationships/slideLayout" Target="../slideLayouts/slideLayout29.xml"/><Relationship Id="rId15" Type="http://schemas.openxmlformats.org/officeDocument/2006/relationships/slideLayout" Target="../slideLayouts/slideLayout30.xml"/><Relationship Id="rId16" Type="http://schemas.openxmlformats.org/officeDocument/2006/relationships/theme" Target="../theme/theme2.xml"/><Relationship Id="rId17" Type="http://schemas.openxmlformats.org/officeDocument/2006/relationships/image" Target="../media/image6.jpeg"/><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211144" cy="1143000"/>
          </a:xfrm>
          <a:prstGeom prst="rect">
            <a:avLst/>
          </a:prstGeom>
        </p:spPr>
        <p:txBody>
          <a:bodyPr vert="horz" lIns="91440" tIns="45720" rIns="91440" bIns="45720" rtlCol="0" anchor="ctr">
            <a:normAutofit/>
          </a:bodyPr>
          <a:lstStyle/>
          <a:p>
            <a:r>
              <a:rPr lang="en-US" smtClean="0"/>
              <a:t>Click to edit Master title style</a:t>
            </a:r>
            <a:endParaRPr lang="nl-NL"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81FE0-4535-4027-9D4A-5F93620527A0}" type="datetimeFigureOut">
              <a:rPr lang="nl-NL" smtClean="0"/>
              <a:pPr/>
              <a:t>16-04-16</a:t>
            </a:fld>
            <a:endParaRPr lang="nl-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412C83-7EE3-4197-829F-133F02492B39}" type="slidenum">
              <a:rPr lang="nl-NL" smtClean="0"/>
              <a:pPr/>
              <a:t>‹#›</a:t>
            </a:fld>
            <a:endParaRPr lang="nl-NL"/>
          </a:p>
        </p:txBody>
      </p:sp>
    </p:spTree>
    <p:extLst>
      <p:ext uri="{BB962C8B-B14F-4D97-AF65-F5344CB8AC3E}">
        <p14:creationId xmlns:p14="http://schemas.microsoft.com/office/powerpoint/2010/main" val="28287666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211144" cy="1143000"/>
          </a:xfrm>
          <a:prstGeom prst="rect">
            <a:avLst/>
          </a:prstGeom>
        </p:spPr>
        <p:txBody>
          <a:bodyPr vert="horz" lIns="91440" tIns="45720" rIns="91440" bIns="45720" rtlCol="0" anchor="ctr">
            <a:normAutofit/>
          </a:bodyPr>
          <a:lstStyle/>
          <a:p>
            <a:r>
              <a:rPr lang="en-US" smtClean="0"/>
              <a:t>Click to edit Master title style</a:t>
            </a:r>
            <a:endParaRPr lang="nl-NL"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81FE0-4535-4027-9D4A-5F93620527A0}" type="datetimeFigureOut">
              <a:rPr lang="nl-NL" smtClean="0"/>
              <a:pPr/>
              <a:t>16-04-16</a:t>
            </a:fld>
            <a:endParaRPr lang="nl-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412C83-7EE3-4197-829F-133F02492B39}" type="slidenum">
              <a:rPr lang="nl-NL" smtClean="0"/>
              <a:pPr/>
              <a:t>‹#›</a:t>
            </a:fld>
            <a:endParaRPr lang="nl-NL"/>
          </a:p>
        </p:txBody>
      </p:sp>
    </p:spTree>
    <p:extLst>
      <p:ext uri="{BB962C8B-B14F-4D97-AF65-F5344CB8AC3E}">
        <p14:creationId xmlns:p14="http://schemas.microsoft.com/office/powerpoint/2010/main" val="191964054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2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2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2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 Id="rId3"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1" Type="http://schemas.openxmlformats.org/officeDocument/2006/relationships/image" Target="../media/image17.png"/><Relationship Id="rId12" Type="http://schemas.openxmlformats.org/officeDocument/2006/relationships/oleObject" Target="../embeddings/oleObject1.bin"/><Relationship Id="rId13" Type="http://schemas.openxmlformats.org/officeDocument/2006/relationships/image" Target="../media/image8.png"/><Relationship Id="rId14" Type="http://schemas.openxmlformats.org/officeDocument/2006/relationships/image" Target="../media/image18.jpeg"/><Relationship Id="rId15" Type="http://schemas.openxmlformats.org/officeDocument/2006/relationships/image" Target="../media/image19.jpeg"/><Relationship Id="rId16" Type="http://schemas.openxmlformats.org/officeDocument/2006/relationships/image" Target="../media/image20.jpeg"/><Relationship Id="rId17" Type="http://schemas.openxmlformats.org/officeDocument/2006/relationships/image" Target="../media/image21.jpeg"/><Relationship Id="rId1" Type="http://schemas.openxmlformats.org/officeDocument/2006/relationships/vmlDrawing" Target="../drawings/vmlDrawing1.vml"/><Relationship Id="rId2" Type="http://schemas.openxmlformats.org/officeDocument/2006/relationships/slideLayout" Target="../slideLayouts/slideLayout21.xml"/><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jpeg"/><Relationship Id="rId9" Type="http://schemas.openxmlformats.org/officeDocument/2006/relationships/image" Target="../media/image15.jpeg"/><Relationship Id="rId10" Type="http://schemas.openxmlformats.org/officeDocument/2006/relationships/image" Target="../media/image16.emf"/></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5.xml"/><Relationship Id="rId2"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838200"/>
            <a:ext cx="6703640" cy="914401"/>
          </a:xfrm>
        </p:spPr>
        <p:txBody>
          <a:bodyPr>
            <a:normAutofit fontScale="90000"/>
          </a:bodyPr>
          <a:lstStyle/>
          <a:p>
            <a:r>
              <a:rPr lang="nl-NL" dirty="0" smtClean="0"/>
              <a:t>ARTEMIS </a:t>
            </a:r>
            <a:r>
              <a:rPr lang="nl-NL" dirty="0" err="1" smtClean="0"/>
              <a:t>Industry</a:t>
            </a:r>
            <a:r>
              <a:rPr lang="nl-NL" dirty="0" smtClean="0"/>
              <a:t> </a:t>
            </a:r>
            <a:r>
              <a:rPr lang="nl-NL" dirty="0" err="1" smtClean="0"/>
              <a:t>Association</a:t>
            </a:r>
            <a:r>
              <a:rPr lang="nl-NL" i="1" dirty="0" smtClean="0"/>
              <a:t/>
            </a:r>
            <a:br>
              <a:rPr lang="nl-NL" i="1" dirty="0" smtClean="0"/>
            </a:br>
            <a:endParaRPr lang="nl-NL" sz="3200" i="1" dirty="0"/>
          </a:p>
        </p:txBody>
      </p:sp>
      <p:sp>
        <p:nvSpPr>
          <p:cNvPr id="3" name="Subtitle 2"/>
          <p:cNvSpPr>
            <a:spLocks noGrp="1"/>
          </p:cNvSpPr>
          <p:nvPr>
            <p:ph type="subTitle" idx="1"/>
          </p:nvPr>
        </p:nvSpPr>
        <p:spPr>
          <a:xfrm>
            <a:off x="533400" y="1752600"/>
            <a:ext cx="6096000" cy="1142999"/>
          </a:xfrm>
        </p:spPr>
        <p:txBody>
          <a:bodyPr>
            <a:normAutofit fontScale="70000" lnSpcReduction="20000"/>
          </a:bodyPr>
          <a:lstStyle/>
          <a:p>
            <a:r>
              <a:rPr lang="nl-NL" sz="4400" dirty="0" smtClean="0">
                <a:solidFill>
                  <a:srgbClr val="007EAD"/>
                </a:solidFill>
              </a:rPr>
              <a:t>Jan Lohstroh</a:t>
            </a:r>
          </a:p>
          <a:p>
            <a:r>
              <a:rPr lang="nl-NL" dirty="0" err="1" smtClean="0">
                <a:solidFill>
                  <a:srgbClr val="007EAD"/>
                </a:solidFill>
              </a:rPr>
              <a:t>Secretary</a:t>
            </a:r>
            <a:r>
              <a:rPr lang="nl-NL" dirty="0" smtClean="0">
                <a:solidFill>
                  <a:srgbClr val="007EAD"/>
                </a:solidFill>
              </a:rPr>
              <a:t> General, ARTEMIS </a:t>
            </a:r>
            <a:r>
              <a:rPr lang="nl-NL" dirty="0" err="1" smtClean="0">
                <a:solidFill>
                  <a:srgbClr val="007EAD"/>
                </a:solidFill>
              </a:rPr>
              <a:t>Industry</a:t>
            </a:r>
            <a:r>
              <a:rPr lang="nl-NL" dirty="0" smtClean="0">
                <a:solidFill>
                  <a:srgbClr val="007EAD"/>
                </a:solidFill>
              </a:rPr>
              <a:t> </a:t>
            </a:r>
            <a:r>
              <a:rPr lang="nl-NL" dirty="0" err="1" smtClean="0">
                <a:solidFill>
                  <a:srgbClr val="007EAD"/>
                </a:solidFill>
              </a:rPr>
              <a:t>Association</a:t>
            </a:r>
            <a:endParaRPr lang="nl-NL" dirty="0" smtClean="0">
              <a:solidFill>
                <a:srgbClr val="007EAD"/>
              </a:solidFill>
            </a:endParaRPr>
          </a:p>
          <a:p>
            <a:r>
              <a:rPr lang="nl-NL" sz="2600" dirty="0" smtClean="0">
                <a:solidFill>
                  <a:srgbClr val="007EAD"/>
                </a:solidFill>
              </a:rPr>
              <a:t>April 2016</a:t>
            </a:r>
            <a:endParaRPr lang="nl-NL" sz="2600" dirty="0">
              <a:solidFill>
                <a:srgbClr val="007EAD"/>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loud 18"/>
          <p:cNvSpPr/>
          <p:nvPr/>
        </p:nvSpPr>
        <p:spPr>
          <a:xfrm>
            <a:off x="798990" y="5062375"/>
            <a:ext cx="7236793" cy="1510327"/>
          </a:xfrm>
          <a:prstGeom prst="cloud">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Internet/Cloud</a:t>
            </a:r>
            <a:endParaRPr lang="en-US" dirty="0">
              <a:solidFill>
                <a:schemeClr val="tx1"/>
              </a:solidFill>
            </a:endParaRPr>
          </a:p>
        </p:txBody>
      </p:sp>
      <p:sp>
        <p:nvSpPr>
          <p:cNvPr id="4" name="Titel 3"/>
          <p:cNvSpPr>
            <a:spLocks noGrp="1"/>
          </p:cNvSpPr>
          <p:nvPr>
            <p:ph type="title"/>
          </p:nvPr>
        </p:nvSpPr>
        <p:spPr>
          <a:xfrm>
            <a:off x="142043" y="274638"/>
            <a:ext cx="7325557" cy="1143000"/>
          </a:xfrm>
        </p:spPr>
        <p:txBody>
          <a:bodyPr>
            <a:noAutofit/>
          </a:bodyPr>
          <a:lstStyle/>
          <a:p>
            <a:r>
              <a:rPr lang="nl-NL" sz="3200" dirty="0" err="1" smtClean="0"/>
              <a:t>When</a:t>
            </a:r>
            <a:r>
              <a:rPr lang="nl-NL" sz="3200" dirty="0" smtClean="0"/>
              <a:t> </a:t>
            </a:r>
            <a:r>
              <a:rPr lang="nl-NL" sz="3200" dirty="0" err="1" smtClean="0"/>
              <a:t>connected</a:t>
            </a:r>
            <a:r>
              <a:rPr lang="nl-NL" sz="3200" dirty="0" smtClean="0"/>
              <a:t> </a:t>
            </a:r>
            <a:r>
              <a:rPr lang="nl-NL" sz="3200" dirty="0" err="1" smtClean="0"/>
              <a:t>to</a:t>
            </a:r>
            <a:r>
              <a:rPr lang="nl-NL" sz="3200" dirty="0" smtClean="0"/>
              <a:t> </a:t>
            </a:r>
            <a:r>
              <a:rPr lang="nl-NL" sz="3200" dirty="0" err="1" smtClean="0"/>
              <a:t>the</a:t>
            </a:r>
            <a:r>
              <a:rPr lang="nl-NL" sz="3200" dirty="0" smtClean="0"/>
              <a:t> Internet (or Cloud) a Cyber-</a:t>
            </a:r>
            <a:r>
              <a:rPr lang="nl-NL" sz="3200" dirty="0" err="1" smtClean="0"/>
              <a:t>Physical</a:t>
            </a:r>
            <a:r>
              <a:rPr lang="nl-NL" sz="3200" dirty="0" smtClean="0"/>
              <a:t> system </a:t>
            </a:r>
            <a:r>
              <a:rPr lang="nl-NL" sz="3200" dirty="0" err="1" smtClean="0"/>
              <a:t>becomes</a:t>
            </a:r>
            <a:r>
              <a:rPr lang="nl-NL" sz="3200" dirty="0" smtClean="0"/>
              <a:t> a “</a:t>
            </a:r>
            <a:r>
              <a:rPr lang="nl-NL" sz="3200" dirty="0" err="1" smtClean="0"/>
              <a:t>Thing</a:t>
            </a:r>
            <a:r>
              <a:rPr lang="nl-NL" sz="3200" dirty="0" smtClean="0"/>
              <a:t>” of </a:t>
            </a:r>
            <a:r>
              <a:rPr lang="nl-NL" sz="3200" dirty="0" err="1" smtClean="0"/>
              <a:t>the</a:t>
            </a:r>
            <a:r>
              <a:rPr lang="nl-NL" sz="3200" dirty="0" smtClean="0"/>
              <a:t> Internet</a:t>
            </a:r>
            <a:endParaRPr lang="nl-NL" sz="3200" dirty="0"/>
          </a:p>
        </p:txBody>
      </p:sp>
      <p:sp>
        <p:nvSpPr>
          <p:cNvPr id="8" name="Tekstvak 7"/>
          <p:cNvSpPr txBox="1"/>
          <p:nvPr/>
        </p:nvSpPr>
        <p:spPr>
          <a:xfrm>
            <a:off x="2777253" y="2541001"/>
            <a:ext cx="971715" cy="523220"/>
          </a:xfrm>
          <a:prstGeom prst="rect">
            <a:avLst/>
          </a:prstGeom>
          <a:noFill/>
        </p:spPr>
        <p:txBody>
          <a:bodyPr wrap="none" rtlCol="0">
            <a:spAutoFit/>
          </a:bodyPr>
          <a:lstStyle/>
          <a:p>
            <a:pPr algn="ctr"/>
            <a:r>
              <a:rPr lang="nl-NL" sz="1400" dirty="0" smtClean="0"/>
              <a:t>Embedded</a:t>
            </a:r>
            <a:br>
              <a:rPr lang="nl-NL" sz="1400" dirty="0" smtClean="0"/>
            </a:br>
            <a:r>
              <a:rPr lang="nl-NL" sz="1400" dirty="0" smtClean="0"/>
              <a:t>System</a:t>
            </a:r>
            <a:endParaRPr lang="nl-NL" sz="1400" dirty="0"/>
          </a:p>
        </p:txBody>
      </p:sp>
      <p:grpSp>
        <p:nvGrpSpPr>
          <p:cNvPr id="20" name="Groeperen 13"/>
          <p:cNvGrpSpPr/>
          <p:nvPr/>
        </p:nvGrpSpPr>
        <p:grpSpPr>
          <a:xfrm>
            <a:off x="2177211" y="2238770"/>
            <a:ext cx="1803002" cy="3152582"/>
            <a:chOff x="2324626" y="1644333"/>
            <a:chExt cx="1803002" cy="3152582"/>
          </a:xfrm>
        </p:grpSpPr>
        <p:sp>
          <p:nvSpPr>
            <p:cNvPr id="21" name="Ovaal 5"/>
            <p:cNvSpPr/>
            <p:nvPr/>
          </p:nvSpPr>
          <p:spPr>
            <a:xfrm>
              <a:off x="2324626" y="1644333"/>
              <a:ext cx="1803002" cy="3152582"/>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2" name="Ovaal 6"/>
            <p:cNvSpPr/>
            <p:nvPr/>
          </p:nvSpPr>
          <p:spPr>
            <a:xfrm>
              <a:off x="2473365" y="1784781"/>
              <a:ext cx="1518081" cy="2818374"/>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000" dirty="0" smtClean="0">
                  <a:solidFill>
                    <a:schemeClr val="tx1"/>
                  </a:solidFill>
                </a:rPr>
                <a:t>“</a:t>
              </a:r>
              <a:r>
                <a:rPr lang="nl-NL" sz="2000" dirty="0" err="1" smtClean="0">
                  <a:solidFill>
                    <a:schemeClr val="tx1"/>
                  </a:solidFill>
                </a:rPr>
                <a:t>Thing</a:t>
              </a:r>
              <a:r>
                <a:rPr lang="nl-NL" sz="2000" dirty="0">
                  <a:solidFill>
                    <a:schemeClr val="tx1"/>
                  </a:solidFill>
                </a:rPr>
                <a:t>"</a:t>
              </a:r>
            </a:p>
          </p:txBody>
        </p:sp>
      </p:grpSp>
      <p:sp>
        <p:nvSpPr>
          <p:cNvPr id="2" name="Slide Number Placeholder 1"/>
          <p:cNvSpPr>
            <a:spLocks noGrp="1"/>
          </p:cNvSpPr>
          <p:nvPr>
            <p:ph type="sldNum" sz="quarter" idx="12"/>
          </p:nvPr>
        </p:nvSpPr>
        <p:spPr/>
        <p:txBody>
          <a:bodyPr/>
          <a:lstStyle/>
          <a:p>
            <a:fld id="{62655311-D2E3-7D43-BA5C-FC56A9DA79DD}" type="slidenum">
              <a:rPr lang="nl-NL" smtClean="0"/>
              <a:t>10</a:t>
            </a:fld>
            <a:endParaRPr lang="nl-NL"/>
          </a:p>
        </p:txBody>
      </p:sp>
    </p:spTree>
    <p:extLst>
      <p:ext uri="{BB962C8B-B14F-4D97-AF65-F5344CB8AC3E}">
        <p14:creationId xmlns:p14="http://schemas.microsoft.com/office/powerpoint/2010/main" val="1232950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01981"/>
            <a:ext cx="8229600" cy="1143000"/>
          </a:xfrm>
        </p:spPr>
        <p:txBody>
          <a:bodyPr/>
          <a:lstStyle/>
          <a:p>
            <a:r>
              <a:rPr lang="nl-NL" dirty="0" smtClean="0"/>
              <a:t>The Internet of </a:t>
            </a:r>
            <a:r>
              <a:rPr lang="nl-NL" dirty="0" err="1" smtClean="0"/>
              <a:t>Things</a:t>
            </a:r>
            <a:endParaRPr lang="nl-NL" dirty="0"/>
          </a:p>
        </p:txBody>
      </p:sp>
      <p:sp>
        <p:nvSpPr>
          <p:cNvPr id="17" name="Tekstvak 16"/>
          <p:cNvSpPr txBox="1"/>
          <p:nvPr/>
        </p:nvSpPr>
        <p:spPr>
          <a:xfrm>
            <a:off x="1920559" y="3332558"/>
            <a:ext cx="1021370" cy="369332"/>
          </a:xfrm>
          <a:prstGeom prst="rect">
            <a:avLst/>
          </a:prstGeom>
          <a:noFill/>
        </p:spPr>
        <p:txBody>
          <a:bodyPr wrap="none" rtlCol="0">
            <a:spAutoFit/>
          </a:bodyPr>
          <a:lstStyle/>
          <a:p>
            <a:r>
              <a:rPr lang="nl-NL" dirty="0" smtClean="0"/>
              <a:t>System 1</a:t>
            </a:r>
            <a:endParaRPr lang="nl-NL" dirty="0"/>
          </a:p>
        </p:txBody>
      </p:sp>
      <p:sp>
        <p:nvSpPr>
          <p:cNvPr id="18" name="Rechthoek 17"/>
          <p:cNvSpPr/>
          <p:nvPr/>
        </p:nvSpPr>
        <p:spPr>
          <a:xfrm>
            <a:off x="3016378" y="3326944"/>
            <a:ext cx="1021370" cy="369332"/>
          </a:xfrm>
          <a:prstGeom prst="rect">
            <a:avLst/>
          </a:prstGeom>
        </p:spPr>
        <p:txBody>
          <a:bodyPr wrap="none">
            <a:spAutoFit/>
          </a:bodyPr>
          <a:lstStyle/>
          <a:p>
            <a:r>
              <a:rPr lang="nl-NL" smtClean="0"/>
              <a:t>System 2</a:t>
            </a:r>
            <a:endParaRPr lang="nl-NL" dirty="0"/>
          </a:p>
        </p:txBody>
      </p:sp>
      <p:sp>
        <p:nvSpPr>
          <p:cNvPr id="19" name="Rechthoek 18"/>
          <p:cNvSpPr/>
          <p:nvPr/>
        </p:nvSpPr>
        <p:spPr>
          <a:xfrm>
            <a:off x="6660195" y="3378283"/>
            <a:ext cx="1026178" cy="369332"/>
          </a:xfrm>
          <a:prstGeom prst="rect">
            <a:avLst/>
          </a:prstGeom>
        </p:spPr>
        <p:txBody>
          <a:bodyPr wrap="none">
            <a:spAutoFit/>
          </a:bodyPr>
          <a:lstStyle/>
          <a:p>
            <a:r>
              <a:rPr lang="nl-NL" dirty="0" smtClean="0"/>
              <a:t>System n</a:t>
            </a:r>
            <a:endParaRPr lang="nl-NL" dirty="0"/>
          </a:p>
        </p:txBody>
      </p:sp>
      <p:grpSp>
        <p:nvGrpSpPr>
          <p:cNvPr id="37" name="Group 36"/>
          <p:cNvGrpSpPr/>
          <p:nvPr/>
        </p:nvGrpSpPr>
        <p:grpSpPr>
          <a:xfrm>
            <a:off x="798990" y="3745102"/>
            <a:ext cx="7236793" cy="2827600"/>
            <a:chOff x="798990" y="3745102"/>
            <a:chExt cx="7236793" cy="2827600"/>
          </a:xfrm>
        </p:grpSpPr>
        <p:sp>
          <p:nvSpPr>
            <p:cNvPr id="24" name="Cloud 23"/>
            <p:cNvSpPr/>
            <p:nvPr/>
          </p:nvSpPr>
          <p:spPr>
            <a:xfrm>
              <a:off x="798990" y="5062375"/>
              <a:ext cx="7236793" cy="1510327"/>
            </a:xfrm>
            <a:prstGeom prst="cloud">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Internet/Cloud</a:t>
              </a:r>
              <a:endParaRPr lang="en-US" dirty="0">
                <a:solidFill>
                  <a:schemeClr val="tx1"/>
                </a:solidFill>
              </a:endParaRPr>
            </a:p>
          </p:txBody>
        </p:sp>
        <p:grpSp>
          <p:nvGrpSpPr>
            <p:cNvPr id="25" name="Group 24"/>
            <p:cNvGrpSpPr/>
            <p:nvPr/>
          </p:nvGrpSpPr>
          <p:grpSpPr>
            <a:xfrm>
              <a:off x="1920559" y="3745102"/>
              <a:ext cx="830240" cy="1562112"/>
              <a:chOff x="1920559" y="3623530"/>
              <a:chExt cx="830240" cy="1562112"/>
            </a:xfrm>
          </p:grpSpPr>
          <p:sp>
            <p:nvSpPr>
              <p:cNvPr id="6" name="Ovaal 5"/>
              <p:cNvSpPr/>
              <p:nvPr/>
            </p:nvSpPr>
            <p:spPr>
              <a:xfrm>
                <a:off x="1920559" y="3623530"/>
                <a:ext cx="830240" cy="1562112"/>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Ovaal 6"/>
              <p:cNvSpPr/>
              <p:nvPr/>
            </p:nvSpPr>
            <p:spPr>
              <a:xfrm>
                <a:off x="1971510" y="3680747"/>
                <a:ext cx="725293" cy="144973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600" dirty="0">
                  <a:solidFill>
                    <a:schemeClr val="tx1"/>
                  </a:solidFill>
                </a:endParaRPr>
              </a:p>
            </p:txBody>
          </p:sp>
        </p:grpSp>
        <p:sp>
          <p:nvSpPr>
            <p:cNvPr id="16" name="Tekstvak 15"/>
            <p:cNvSpPr txBox="1"/>
            <p:nvPr/>
          </p:nvSpPr>
          <p:spPr>
            <a:xfrm>
              <a:off x="4229685" y="4014439"/>
              <a:ext cx="2469846" cy="523220"/>
            </a:xfrm>
            <a:prstGeom prst="rect">
              <a:avLst/>
            </a:prstGeom>
            <a:noFill/>
          </p:spPr>
          <p:txBody>
            <a:bodyPr wrap="square" rtlCol="0">
              <a:spAutoFit/>
            </a:bodyPr>
            <a:lstStyle/>
            <a:p>
              <a:r>
                <a:rPr lang="nl-NL" sz="2800" dirty="0" smtClean="0">
                  <a:solidFill>
                    <a:schemeClr val="tx2">
                      <a:lumMod val="60000"/>
                      <a:lumOff val="40000"/>
                    </a:schemeClr>
                  </a:solidFill>
                </a:rPr>
                <a:t>- - - - - - - - - - - -</a:t>
              </a:r>
              <a:endParaRPr lang="nl-NL" sz="2800" dirty="0">
                <a:solidFill>
                  <a:schemeClr val="tx2">
                    <a:lumMod val="60000"/>
                    <a:lumOff val="40000"/>
                  </a:schemeClr>
                </a:solidFill>
              </a:endParaRPr>
            </a:p>
          </p:txBody>
        </p:sp>
        <p:grpSp>
          <p:nvGrpSpPr>
            <p:cNvPr id="27" name="Group 26"/>
            <p:cNvGrpSpPr/>
            <p:nvPr/>
          </p:nvGrpSpPr>
          <p:grpSpPr>
            <a:xfrm>
              <a:off x="3041396" y="3756603"/>
              <a:ext cx="830240" cy="1562112"/>
              <a:chOff x="1920559" y="3623530"/>
              <a:chExt cx="830240" cy="1562112"/>
            </a:xfrm>
          </p:grpSpPr>
          <p:sp>
            <p:nvSpPr>
              <p:cNvPr id="28" name="Ovaal 5"/>
              <p:cNvSpPr/>
              <p:nvPr/>
            </p:nvSpPr>
            <p:spPr>
              <a:xfrm>
                <a:off x="1920559" y="3623530"/>
                <a:ext cx="830240" cy="1562112"/>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9" name="Ovaal 6"/>
              <p:cNvSpPr/>
              <p:nvPr/>
            </p:nvSpPr>
            <p:spPr>
              <a:xfrm>
                <a:off x="1971510" y="3680747"/>
                <a:ext cx="725293" cy="144973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600" dirty="0">
                  <a:solidFill>
                    <a:schemeClr val="tx1"/>
                  </a:solidFill>
                </a:endParaRPr>
              </a:p>
            </p:txBody>
          </p:sp>
        </p:grpSp>
        <p:grpSp>
          <p:nvGrpSpPr>
            <p:cNvPr id="34" name="Group 33"/>
            <p:cNvGrpSpPr/>
            <p:nvPr/>
          </p:nvGrpSpPr>
          <p:grpSpPr>
            <a:xfrm>
              <a:off x="6677958" y="3745102"/>
              <a:ext cx="830240" cy="1562112"/>
              <a:chOff x="1920559" y="3623530"/>
              <a:chExt cx="830240" cy="1562112"/>
            </a:xfrm>
          </p:grpSpPr>
          <p:sp>
            <p:nvSpPr>
              <p:cNvPr id="35" name="Ovaal 5"/>
              <p:cNvSpPr/>
              <p:nvPr/>
            </p:nvSpPr>
            <p:spPr>
              <a:xfrm>
                <a:off x="1920559" y="3623530"/>
                <a:ext cx="830240" cy="1562112"/>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6" name="Ovaal 6"/>
              <p:cNvSpPr/>
              <p:nvPr/>
            </p:nvSpPr>
            <p:spPr>
              <a:xfrm>
                <a:off x="1971510" y="3680747"/>
                <a:ext cx="725293" cy="144973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600" dirty="0">
                  <a:solidFill>
                    <a:schemeClr val="tx1"/>
                  </a:solidFill>
                </a:endParaRPr>
              </a:p>
            </p:txBody>
          </p:sp>
        </p:grpSp>
      </p:grpSp>
      <p:sp>
        <p:nvSpPr>
          <p:cNvPr id="3" name="Slide Number Placeholder 2"/>
          <p:cNvSpPr>
            <a:spLocks noGrp="1"/>
          </p:cNvSpPr>
          <p:nvPr>
            <p:ph type="sldNum" sz="quarter" idx="12"/>
          </p:nvPr>
        </p:nvSpPr>
        <p:spPr/>
        <p:txBody>
          <a:bodyPr/>
          <a:lstStyle/>
          <a:p>
            <a:fld id="{62655311-D2E3-7D43-BA5C-FC56A9DA79DD}" type="slidenum">
              <a:rPr lang="nl-NL" smtClean="0"/>
              <a:t>11</a:t>
            </a:fld>
            <a:endParaRPr lang="nl-NL"/>
          </a:p>
        </p:txBody>
      </p:sp>
    </p:spTree>
    <p:extLst>
      <p:ext uri="{BB962C8B-B14F-4D97-AF65-F5344CB8AC3E}">
        <p14:creationId xmlns:p14="http://schemas.microsoft.com/office/powerpoint/2010/main" val="1694389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638" y="488014"/>
            <a:ext cx="7211144" cy="1143000"/>
          </a:xfrm>
        </p:spPr>
        <p:txBody>
          <a:bodyPr>
            <a:normAutofit fontScale="90000"/>
          </a:bodyPr>
          <a:lstStyle/>
          <a:p>
            <a:r>
              <a:rPr lang="nl-NL" dirty="0"/>
              <a:t>The Internet of </a:t>
            </a:r>
            <a:r>
              <a:rPr lang="nl-NL" dirty="0" err="1"/>
              <a:t>Things</a:t>
            </a:r>
            <a:r>
              <a:rPr lang="nl-NL" dirty="0"/>
              <a:t> in </a:t>
            </a:r>
            <a:r>
              <a:rPr lang="nl-NL" dirty="0" err="1"/>
              <a:t>combination</a:t>
            </a:r>
            <a:r>
              <a:rPr lang="nl-NL" dirty="0"/>
              <a:t> </a:t>
            </a:r>
            <a:r>
              <a:rPr lang="nl-NL" dirty="0" err="1"/>
              <a:t>with</a:t>
            </a:r>
            <a:r>
              <a:rPr lang="nl-NL" dirty="0"/>
              <a:t> </a:t>
            </a:r>
            <a:r>
              <a:rPr lang="nl-NL" dirty="0" err="1"/>
              <a:t>directly</a:t>
            </a:r>
            <a:r>
              <a:rPr lang="nl-NL" dirty="0"/>
              <a:t> </a:t>
            </a:r>
            <a:r>
              <a:rPr lang="nl-NL" dirty="0" err="1"/>
              <a:t>connected</a:t>
            </a:r>
            <a:r>
              <a:rPr lang="nl-NL" dirty="0"/>
              <a:t> systems</a:t>
            </a:r>
            <a:endParaRPr lang="en-US" dirty="0"/>
          </a:p>
        </p:txBody>
      </p:sp>
      <p:sp>
        <p:nvSpPr>
          <p:cNvPr id="4" name="Cloud 3"/>
          <p:cNvSpPr/>
          <p:nvPr/>
        </p:nvSpPr>
        <p:spPr>
          <a:xfrm>
            <a:off x="798990" y="5062375"/>
            <a:ext cx="7236793" cy="1510327"/>
          </a:xfrm>
          <a:prstGeom prst="cloud">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Internet/Cloud</a:t>
            </a:r>
            <a:endParaRPr lang="en-US" dirty="0">
              <a:solidFill>
                <a:schemeClr val="tx1"/>
              </a:solidFill>
            </a:endParaRPr>
          </a:p>
        </p:txBody>
      </p:sp>
      <p:grpSp>
        <p:nvGrpSpPr>
          <p:cNvPr id="5" name="Group 4"/>
          <p:cNvGrpSpPr/>
          <p:nvPr/>
        </p:nvGrpSpPr>
        <p:grpSpPr>
          <a:xfrm>
            <a:off x="1920559" y="3745102"/>
            <a:ext cx="830240" cy="1562112"/>
            <a:chOff x="1920559" y="3623530"/>
            <a:chExt cx="830240" cy="1562112"/>
          </a:xfrm>
        </p:grpSpPr>
        <p:sp>
          <p:nvSpPr>
            <p:cNvPr id="13" name="Ovaal 5"/>
            <p:cNvSpPr/>
            <p:nvPr/>
          </p:nvSpPr>
          <p:spPr>
            <a:xfrm>
              <a:off x="1920559" y="3623530"/>
              <a:ext cx="830240" cy="1562112"/>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4" name="Ovaal 6"/>
            <p:cNvSpPr/>
            <p:nvPr/>
          </p:nvSpPr>
          <p:spPr>
            <a:xfrm>
              <a:off x="1971510" y="3680747"/>
              <a:ext cx="725293" cy="144973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600" dirty="0">
                <a:solidFill>
                  <a:schemeClr val="tx1"/>
                </a:solidFill>
              </a:endParaRPr>
            </a:p>
          </p:txBody>
        </p:sp>
      </p:grpSp>
      <p:sp>
        <p:nvSpPr>
          <p:cNvPr id="6" name="Tekstvak 15"/>
          <p:cNvSpPr txBox="1"/>
          <p:nvPr/>
        </p:nvSpPr>
        <p:spPr>
          <a:xfrm>
            <a:off x="4154116" y="4280067"/>
            <a:ext cx="2469846" cy="523220"/>
          </a:xfrm>
          <a:prstGeom prst="rect">
            <a:avLst/>
          </a:prstGeom>
          <a:noFill/>
        </p:spPr>
        <p:txBody>
          <a:bodyPr wrap="square" rtlCol="0">
            <a:spAutoFit/>
          </a:bodyPr>
          <a:lstStyle/>
          <a:p>
            <a:r>
              <a:rPr lang="nl-NL" sz="2800" dirty="0" smtClean="0">
                <a:solidFill>
                  <a:schemeClr val="tx2">
                    <a:lumMod val="60000"/>
                    <a:lumOff val="40000"/>
                  </a:schemeClr>
                </a:solidFill>
              </a:rPr>
              <a:t>- - - - - - - - - - - -</a:t>
            </a:r>
            <a:endParaRPr lang="nl-NL" sz="2800" dirty="0">
              <a:solidFill>
                <a:schemeClr val="tx2">
                  <a:lumMod val="60000"/>
                  <a:lumOff val="40000"/>
                </a:schemeClr>
              </a:solidFill>
            </a:endParaRPr>
          </a:p>
        </p:txBody>
      </p:sp>
      <p:grpSp>
        <p:nvGrpSpPr>
          <p:cNvPr id="7" name="Group 6"/>
          <p:cNvGrpSpPr/>
          <p:nvPr/>
        </p:nvGrpSpPr>
        <p:grpSpPr>
          <a:xfrm>
            <a:off x="3041396" y="3756603"/>
            <a:ext cx="830240" cy="1562112"/>
            <a:chOff x="1920559" y="3623530"/>
            <a:chExt cx="830240" cy="1562112"/>
          </a:xfrm>
        </p:grpSpPr>
        <p:sp>
          <p:nvSpPr>
            <p:cNvPr id="11" name="Ovaal 5"/>
            <p:cNvSpPr/>
            <p:nvPr/>
          </p:nvSpPr>
          <p:spPr>
            <a:xfrm>
              <a:off x="1920559" y="3623530"/>
              <a:ext cx="830240" cy="1562112"/>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Ovaal 6"/>
            <p:cNvSpPr/>
            <p:nvPr/>
          </p:nvSpPr>
          <p:spPr>
            <a:xfrm>
              <a:off x="1971510" y="3680747"/>
              <a:ext cx="725293" cy="144973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600" dirty="0">
                <a:solidFill>
                  <a:schemeClr val="tx1"/>
                </a:solidFill>
              </a:endParaRPr>
            </a:p>
          </p:txBody>
        </p:sp>
      </p:grpSp>
      <p:grpSp>
        <p:nvGrpSpPr>
          <p:cNvPr id="8" name="Group 7"/>
          <p:cNvGrpSpPr/>
          <p:nvPr/>
        </p:nvGrpSpPr>
        <p:grpSpPr>
          <a:xfrm>
            <a:off x="6677958" y="3745102"/>
            <a:ext cx="830240" cy="1562112"/>
            <a:chOff x="1920559" y="3623530"/>
            <a:chExt cx="830240" cy="1562112"/>
          </a:xfrm>
        </p:grpSpPr>
        <p:sp>
          <p:nvSpPr>
            <p:cNvPr id="9" name="Ovaal 5"/>
            <p:cNvSpPr/>
            <p:nvPr/>
          </p:nvSpPr>
          <p:spPr>
            <a:xfrm>
              <a:off x="1920559" y="3623530"/>
              <a:ext cx="830240" cy="1562112"/>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Ovaal 6"/>
            <p:cNvSpPr/>
            <p:nvPr/>
          </p:nvSpPr>
          <p:spPr>
            <a:xfrm>
              <a:off x="1971510" y="3680747"/>
              <a:ext cx="725293" cy="144973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600" dirty="0">
                <a:solidFill>
                  <a:schemeClr val="tx1"/>
                </a:solidFill>
              </a:endParaRPr>
            </a:p>
          </p:txBody>
        </p:sp>
      </p:grpSp>
      <p:grpSp>
        <p:nvGrpSpPr>
          <p:cNvPr id="16" name="Group 15"/>
          <p:cNvGrpSpPr/>
          <p:nvPr/>
        </p:nvGrpSpPr>
        <p:grpSpPr>
          <a:xfrm>
            <a:off x="3901014" y="2574747"/>
            <a:ext cx="830240" cy="1562112"/>
            <a:chOff x="1920559" y="3623530"/>
            <a:chExt cx="830240" cy="1562112"/>
          </a:xfrm>
        </p:grpSpPr>
        <p:sp>
          <p:nvSpPr>
            <p:cNvPr id="17" name="Ovaal 5"/>
            <p:cNvSpPr/>
            <p:nvPr/>
          </p:nvSpPr>
          <p:spPr>
            <a:xfrm>
              <a:off x="1920559" y="3623530"/>
              <a:ext cx="830240" cy="1562112"/>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8" name="Ovaal 6"/>
            <p:cNvSpPr/>
            <p:nvPr/>
          </p:nvSpPr>
          <p:spPr>
            <a:xfrm>
              <a:off x="1971510" y="3680747"/>
              <a:ext cx="725293" cy="144973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600" dirty="0">
                <a:solidFill>
                  <a:schemeClr val="tx1"/>
                </a:solidFill>
              </a:endParaRPr>
            </a:p>
          </p:txBody>
        </p:sp>
      </p:grpSp>
      <p:grpSp>
        <p:nvGrpSpPr>
          <p:cNvPr id="19" name="Group 18"/>
          <p:cNvGrpSpPr/>
          <p:nvPr/>
        </p:nvGrpSpPr>
        <p:grpSpPr>
          <a:xfrm>
            <a:off x="4374743" y="2803933"/>
            <a:ext cx="830240" cy="1562112"/>
            <a:chOff x="1920559" y="3623530"/>
            <a:chExt cx="830240" cy="1562112"/>
          </a:xfrm>
        </p:grpSpPr>
        <p:sp>
          <p:nvSpPr>
            <p:cNvPr id="20" name="Ovaal 5"/>
            <p:cNvSpPr/>
            <p:nvPr/>
          </p:nvSpPr>
          <p:spPr>
            <a:xfrm>
              <a:off x="1920559" y="3623530"/>
              <a:ext cx="830240" cy="1562112"/>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1" name="Ovaal 6"/>
            <p:cNvSpPr/>
            <p:nvPr/>
          </p:nvSpPr>
          <p:spPr>
            <a:xfrm>
              <a:off x="1971510" y="3680747"/>
              <a:ext cx="725293" cy="144973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600" dirty="0">
                <a:solidFill>
                  <a:schemeClr val="tx1"/>
                </a:solidFill>
              </a:endParaRPr>
            </a:p>
          </p:txBody>
        </p:sp>
      </p:grpSp>
      <p:cxnSp>
        <p:nvCxnSpPr>
          <p:cNvPr id="23" name="Straight Arrow Connector 22"/>
          <p:cNvCxnSpPr/>
          <p:nvPr/>
        </p:nvCxnSpPr>
        <p:spPr>
          <a:xfrm flipV="1">
            <a:off x="3713880" y="3772759"/>
            <a:ext cx="266276" cy="240267"/>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3807035" y="3802319"/>
            <a:ext cx="610351" cy="49849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62655311-D2E3-7D43-BA5C-FC56A9DA79DD}" type="slidenum">
              <a:rPr lang="nl-NL" smtClean="0"/>
              <a:t>12</a:t>
            </a:fld>
            <a:endParaRPr lang="nl-NL"/>
          </a:p>
        </p:txBody>
      </p:sp>
    </p:spTree>
    <p:extLst>
      <p:ext uri="{BB962C8B-B14F-4D97-AF65-F5344CB8AC3E}">
        <p14:creationId xmlns:p14="http://schemas.microsoft.com/office/powerpoint/2010/main" val="1213852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798990" y="5160342"/>
            <a:ext cx="7236793" cy="1510327"/>
          </a:xfrm>
          <a:prstGeom prst="cloud">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 name="Ovaal 22"/>
          <p:cNvSpPr/>
          <p:nvPr/>
        </p:nvSpPr>
        <p:spPr>
          <a:xfrm rot="1706575">
            <a:off x="5195037" y="1590739"/>
            <a:ext cx="3549306" cy="432062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r>
              <a:rPr lang="nl-NL" dirty="0"/>
              <a:t>DP </a:t>
            </a:r>
            <a:r>
              <a:rPr lang="nl-NL" dirty="0" err="1"/>
              <a:t>for</a:t>
            </a:r>
            <a:r>
              <a:rPr lang="nl-NL" dirty="0"/>
              <a:t> X</a:t>
            </a:r>
          </a:p>
        </p:txBody>
      </p:sp>
      <p:sp>
        <p:nvSpPr>
          <p:cNvPr id="29" name="Ovaal 22"/>
          <p:cNvSpPr/>
          <p:nvPr/>
        </p:nvSpPr>
        <p:spPr>
          <a:xfrm rot="1706575">
            <a:off x="4733623" y="1689693"/>
            <a:ext cx="3549306" cy="432062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r>
              <a:rPr lang="nl-NL" smtClean="0"/>
              <a:t>DP for X</a:t>
            </a:r>
            <a:endParaRPr lang="nl-NL" dirty="0"/>
          </a:p>
        </p:txBody>
      </p:sp>
      <p:sp>
        <p:nvSpPr>
          <p:cNvPr id="28" name="Ovaal 21"/>
          <p:cNvSpPr/>
          <p:nvPr/>
        </p:nvSpPr>
        <p:spPr>
          <a:xfrm>
            <a:off x="2727192" y="1689693"/>
            <a:ext cx="3549306" cy="4172269"/>
          </a:xfrm>
          <a:prstGeom prst="ellipse">
            <a:avLst/>
          </a:prstGeom>
          <a:solidFill>
            <a:srgbClr val="FFC35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2" name="Ovaal 19"/>
          <p:cNvSpPr/>
          <p:nvPr/>
        </p:nvSpPr>
        <p:spPr>
          <a:xfrm rot="19777982">
            <a:off x="1421525" y="1608049"/>
            <a:ext cx="3549306" cy="4320625"/>
          </a:xfrm>
          <a:prstGeom prst="ellipse">
            <a:avLst/>
          </a:prstGeom>
          <a:solidFill>
            <a:srgbClr val="FFF86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schemeClr val="tx1"/>
              </a:solidFill>
            </a:endParaRPr>
          </a:p>
        </p:txBody>
      </p:sp>
      <p:sp>
        <p:nvSpPr>
          <p:cNvPr id="2" name="Title 1"/>
          <p:cNvSpPr>
            <a:spLocks noGrp="1"/>
          </p:cNvSpPr>
          <p:nvPr>
            <p:ph type="title"/>
          </p:nvPr>
        </p:nvSpPr>
        <p:spPr>
          <a:xfrm>
            <a:off x="341983" y="144648"/>
            <a:ext cx="6439817" cy="1121209"/>
          </a:xfrm>
        </p:spPr>
        <p:txBody>
          <a:bodyPr>
            <a:normAutofit fontScale="90000"/>
          </a:bodyPr>
          <a:lstStyle/>
          <a:p>
            <a:r>
              <a:rPr lang="nl-NL" sz="3600" dirty="0"/>
              <a:t>Digital Platforms </a:t>
            </a:r>
            <a:r>
              <a:rPr lang="nl-NL" sz="3600" dirty="0" err="1"/>
              <a:t>for</a:t>
            </a:r>
            <a:r>
              <a:rPr lang="nl-NL" sz="3600" dirty="0"/>
              <a:t> </a:t>
            </a:r>
            <a:r>
              <a:rPr lang="nl-NL" sz="3600" dirty="0" err="1"/>
              <a:t>various</a:t>
            </a:r>
            <a:r>
              <a:rPr lang="nl-NL" sz="3600" dirty="0"/>
              <a:t> </a:t>
            </a:r>
            <a:r>
              <a:rPr lang="nl-NL" sz="3600" dirty="0" err="1"/>
              <a:t>application</a:t>
            </a:r>
            <a:r>
              <a:rPr lang="nl-NL" sz="3600" dirty="0"/>
              <a:t> </a:t>
            </a:r>
            <a:r>
              <a:rPr lang="nl-NL" sz="3600" dirty="0" err="1" smtClean="0"/>
              <a:t>areas</a:t>
            </a:r>
            <a:r>
              <a:rPr lang="nl-NL" sz="3600" dirty="0" smtClean="0"/>
              <a:t>*</a:t>
            </a:r>
            <a:endParaRPr lang="nl-NL" sz="3600" dirty="0"/>
          </a:p>
        </p:txBody>
      </p:sp>
      <p:grpSp>
        <p:nvGrpSpPr>
          <p:cNvPr id="5" name="Group 4"/>
          <p:cNvGrpSpPr/>
          <p:nvPr/>
        </p:nvGrpSpPr>
        <p:grpSpPr>
          <a:xfrm>
            <a:off x="1920559" y="3745102"/>
            <a:ext cx="830240" cy="1562112"/>
            <a:chOff x="1920559" y="3623530"/>
            <a:chExt cx="830240" cy="1562112"/>
          </a:xfrm>
        </p:grpSpPr>
        <p:sp>
          <p:nvSpPr>
            <p:cNvPr id="13" name="Ovaal 5"/>
            <p:cNvSpPr/>
            <p:nvPr/>
          </p:nvSpPr>
          <p:spPr>
            <a:xfrm>
              <a:off x="1920559" y="3623530"/>
              <a:ext cx="830240" cy="1562112"/>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4" name="Ovaal 6"/>
            <p:cNvSpPr/>
            <p:nvPr/>
          </p:nvSpPr>
          <p:spPr>
            <a:xfrm>
              <a:off x="1971510" y="3680747"/>
              <a:ext cx="725293" cy="144973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600" dirty="0">
                <a:solidFill>
                  <a:schemeClr val="tx1"/>
                </a:solidFill>
              </a:endParaRPr>
            </a:p>
          </p:txBody>
        </p:sp>
      </p:grpSp>
      <p:sp>
        <p:nvSpPr>
          <p:cNvPr id="6" name="Tekstvak 15"/>
          <p:cNvSpPr txBox="1"/>
          <p:nvPr/>
        </p:nvSpPr>
        <p:spPr>
          <a:xfrm>
            <a:off x="4154116" y="4280067"/>
            <a:ext cx="2469846" cy="523220"/>
          </a:xfrm>
          <a:prstGeom prst="rect">
            <a:avLst/>
          </a:prstGeom>
          <a:noFill/>
        </p:spPr>
        <p:txBody>
          <a:bodyPr wrap="square" rtlCol="0">
            <a:spAutoFit/>
          </a:bodyPr>
          <a:lstStyle/>
          <a:p>
            <a:r>
              <a:rPr lang="nl-NL" sz="2800" dirty="0" smtClean="0">
                <a:solidFill>
                  <a:schemeClr val="tx2">
                    <a:lumMod val="60000"/>
                    <a:lumOff val="40000"/>
                  </a:schemeClr>
                </a:solidFill>
              </a:rPr>
              <a:t>- - - - - - - - - - - -</a:t>
            </a:r>
            <a:endParaRPr lang="nl-NL" sz="2800" dirty="0">
              <a:solidFill>
                <a:schemeClr val="tx2">
                  <a:lumMod val="60000"/>
                  <a:lumOff val="40000"/>
                </a:schemeClr>
              </a:solidFill>
            </a:endParaRPr>
          </a:p>
        </p:txBody>
      </p:sp>
      <p:grpSp>
        <p:nvGrpSpPr>
          <p:cNvPr id="7" name="Group 6"/>
          <p:cNvGrpSpPr/>
          <p:nvPr/>
        </p:nvGrpSpPr>
        <p:grpSpPr>
          <a:xfrm>
            <a:off x="2961812" y="3693357"/>
            <a:ext cx="830240" cy="1562112"/>
            <a:chOff x="1920559" y="3623530"/>
            <a:chExt cx="830240" cy="1562112"/>
          </a:xfrm>
        </p:grpSpPr>
        <p:sp>
          <p:nvSpPr>
            <p:cNvPr id="11" name="Ovaal 5"/>
            <p:cNvSpPr/>
            <p:nvPr/>
          </p:nvSpPr>
          <p:spPr>
            <a:xfrm>
              <a:off x="1920559" y="3623530"/>
              <a:ext cx="830240" cy="1562112"/>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Ovaal 6"/>
            <p:cNvSpPr/>
            <p:nvPr/>
          </p:nvSpPr>
          <p:spPr>
            <a:xfrm>
              <a:off x="1971510" y="3680747"/>
              <a:ext cx="725293" cy="144973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600" dirty="0">
                <a:solidFill>
                  <a:schemeClr val="tx1"/>
                </a:solidFill>
              </a:endParaRPr>
            </a:p>
          </p:txBody>
        </p:sp>
      </p:grpSp>
      <p:grpSp>
        <p:nvGrpSpPr>
          <p:cNvPr id="8" name="Group 7"/>
          <p:cNvGrpSpPr/>
          <p:nvPr/>
        </p:nvGrpSpPr>
        <p:grpSpPr>
          <a:xfrm>
            <a:off x="6677958" y="3745102"/>
            <a:ext cx="830240" cy="1562112"/>
            <a:chOff x="1920559" y="3623530"/>
            <a:chExt cx="830240" cy="1562112"/>
          </a:xfrm>
        </p:grpSpPr>
        <p:sp>
          <p:nvSpPr>
            <p:cNvPr id="9" name="Ovaal 5"/>
            <p:cNvSpPr/>
            <p:nvPr/>
          </p:nvSpPr>
          <p:spPr>
            <a:xfrm>
              <a:off x="1920559" y="3623530"/>
              <a:ext cx="830240" cy="1562112"/>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Ovaal 6"/>
            <p:cNvSpPr/>
            <p:nvPr/>
          </p:nvSpPr>
          <p:spPr>
            <a:xfrm>
              <a:off x="1971510" y="3680747"/>
              <a:ext cx="725293" cy="144973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600" dirty="0">
                <a:solidFill>
                  <a:schemeClr val="tx1"/>
                </a:solidFill>
              </a:endParaRPr>
            </a:p>
          </p:txBody>
        </p:sp>
      </p:grpSp>
      <p:grpSp>
        <p:nvGrpSpPr>
          <p:cNvPr id="16" name="Group 15"/>
          <p:cNvGrpSpPr/>
          <p:nvPr/>
        </p:nvGrpSpPr>
        <p:grpSpPr>
          <a:xfrm>
            <a:off x="3901014" y="2574747"/>
            <a:ext cx="830240" cy="1562112"/>
            <a:chOff x="1920559" y="3623530"/>
            <a:chExt cx="830240" cy="1562112"/>
          </a:xfrm>
        </p:grpSpPr>
        <p:sp>
          <p:nvSpPr>
            <p:cNvPr id="17" name="Ovaal 5"/>
            <p:cNvSpPr/>
            <p:nvPr/>
          </p:nvSpPr>
          <p:spPr>
            <a:xfrm>
              <a:off x="1920559" y="3623530"/>
              <a:ext cx="830240" cy="1562112"/>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8" name="Ovaal 6"/>
            <p:cNvSpPr/>
            <p:nvPr/>
          </p:nvSpPr>
          <p:spPr>
            <a:xfrm>
              <a:off x="1971510" y="3680747"/>
              <a:ext cx="725293" cy="144973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600" dirty="0">
                <a:solidFill>
                  <a:schemeClr val="tx1"/>
                </a:solidFill>
              </a:endParaRPr>
            </a:p>
          </p:txBody>
        </p:sp>
      </p:grpSp>
      <p:grpSp>
        <p:nvGrpSpPr>
          <p:cNvPr id="19" name="Group 18"/>
          <p:cNvGrpSpPr/>
          <p:nvPr/>
        </p:nvGrpSpPr>
        <p:grpSpPr>
          <a:xfrm>
            <a:off x="7595378" y="2870235"/>
            <a:ext cx="830240" cy="1562112"/>
            <a:chOff x="1920559" y="3623530"/>
            <a:chExt cx="830240" cy="1562112"/>
          </a:xfrm>
        </p:grpSpPr>
        <p:sp>
          <p:nvSpPr>
            <p:cNvPr id="20" name="Ovaal 5"/>
            <p:cNvSpPr/>
            <p:nvPr/>
          </p:nvSpPr>
          <p:spPr>
            <a:xfrm>
              <a:off x="1920559" y="3623530"/>
              <a:ext cx="830240" cy="1562112"/>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1" name="Ovaal 6"/>
            <p:cNvSpPr/>
            <p:nvPr/>
          </p:nvSpPr>
          <p:spPr>
            <a:xfrm>
              <a:off x="1971510" y="3680747"/>
              <a:ext cx="725293" cy="144973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600" dirty="0">
                <a:solidFill>
                  <a:schemeClr val="tx1"/>
                </a:solidFill>
              </a:endParaRPr>
            </a:p>
          </p:txBody>
        </p:sp>
      </p:grpSp>
      <p:cxnSp>
        <p:nvCxnSpPr>
          <p:cNvPr id="23" name="Straight Arrow Connector 22"/>
          <p:cNvCxnSpPr/>
          <p:nvPr/>
        </p:nvCxnSpPr>
        <p:spPr>
          <a:xfrm flipV="1">
            <a:off x="3713880" y="3772759"/>
            <a:ext cx="266276" cy="240267"/>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3807035" y="3802319"/>
            <a:ext cx="610351" cy="49849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grpSp>
        <p:nvGrpSpPr>
          <p:cNvPr id="24" name="Group 23"/>
          <p:cNvGrpSpPr/>
          <p:nvPr/>
        </p:nvGrpSpPr>
        <p:grpSpPr>
          <a:xfrm>
            <a:off x="7153260" y="2760517"/>
            <a:ext cx="830240" cy="1562112"/>
            <a:chOff x="1920559" y="3623530"/>
            <a:chExt cx="830240" cy="1562112"/>
          </a:xfrm>
        </p:grpSpPr>
        <p:sp>
          <p:nvSpPr>
            <p:cNvPr id="25" name="Ovaal 5"/>
            <p:cNvSpPr/>
            <p:nvPr/>
          </p:nvSpPr>
          <p:spPr>
            <a:xfrm>
              <a:off x="1920559" y="3623530"/>
              <a:ext cx="830240" cy="1562112"/>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6" name="Ovaal 6"/>
            <p:cNvSpPr/>
            <p:nvPr/>
          </p:nvSpPr>
          <p:spPr>
            <a:xfrm>
              <a:off x="1971510" y="3680747"/>
              <a:ext cx="725293" cy="144973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600" dirty="0">
                <a:solidFill>
                  <a:schemeClr val="tx1"/>
                </a:solidFill>
              </a:endParaRPr>
            </a:p>
          </p:txBody>
        </p:sp>
      </p:grpSp>
      <p:sp>
        <p:nvSpPr>
          <p:cNvPr id="3" name="TextBox 2"/>
          <p:cNvSpPr txBox="1"/>
          <p:nvPr/>
        </p:nvSpPr>
        <p:spPr>
          <a:xfrm>
            <a:off x="3682532" y="6087528"/>
            <a:ext cx="1576970" cy="369332"/>
          </a:xfrm>
          <a:prstGeom prst="rect">
            <a:avLst/>
          </a:prstGeom>
          <a:noFill/>
        </p:spPr>
        <p:txBody>
          <a:bodyPr wrap="none" rtlCol="0">
            <a:spAutoFit/>
          </a:bodyPr>
          <a:lstStyle/>
          <a:p>
            <a:r>
              <a:rPr lang="en-US" smtClean="0"/>
              <a:t>Internet/Cloud</a:t>
            </a:r>
            <a:endParaRPr lang="en-US"/>
          </a:p>
        </p:txBody>
      </p:sp>
      <p:cxnSp>
        <p:nvCxnSpPr>
          <p:cNvPr id="31" name="Straight Arrow Connector 30"/>
          <p:cNvCxnSpPr>
            <a:stCxn id="14" idx="4"/>
          </p:cNvCxnSpPr>
          <p:nvPr/>
        </p:nvCxnSpPr>
        <p:spPr>
          <a:xfrm flipH="1">
            <a:off x="2334156" y="5252051"/>
            <a:ext cx="1" cy="758267"/>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12" idx="4"/>
          </p:cNvCxnSpPr>
          <p:nvPr/>
        </p:nvCxnSpPr>
        <p:spPr>
          <a:xfrm flipH="1">
            <a:off x="3375409" y="5200306"/>
            <a:ext cx="1" cy="81001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a:off x="7091555" y="5303284"/>
            <a:ext cx="15173" cy="688513"/>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1837340" y="2295415"/>
            <a:ext cx="2114625" cy="646331"/>
          </a:xfrm>
          <a:prstGeom prst="rect">
            <a:avLst/>
          </a:prstGeom>
        </p:spPr>
        <p:txBody>
          <a:bodyPr wrap="square">
            <a:spAutoFit/>
          </a:bodyPr>
          <a:lstStyle/>
          <a:p>
            <a:pPr algn="ctr"/>
            <a:r>
              <a:rPr lang="nl-NL" dirty="0"/>
              <a:t>Digital Platform (DP) </a:t>
            </a:r>
            <a:r>
              <a:rPr lang="nl-NL" dirty="0" err="1"/>
              <a:t>for</a:t>
            </a:r>
            <a:r>
              <a:rPr lang="nl-NL" dirty="0"/>
              <a:t> Automotive</a:t>
            </a:r>
          </a:p>
        </p:txBody>
      </p:sp>
      <p:sp>
        <p:nvSpPr>
          <p:cNvPr id="38" name="Rectangle 37"/>
          <p:cNvSpPr/>
          <p:nvPr/>
        </p:nvSpPr>
        <p:spPr>
          <a:xfrm>
            <a:off x="4235831" y="2052710"/>
            <a:ext cx="1441613" cy="369332"/>
          </a:xfrm>
          <a:prstGeom prst="rect">
            <a:avLst/>
          </a:prstGeom>
        </p:spPr>
        <p:txBody>
          <a:bodyPr wrap="none">
            <a:spAutoFit/>
          </a:bodyPr>
          <a:lstStyle/>
          <a:p>
            <a:r>
              <a:rPr lang="nl-NL" dirty="0"/>
              <a:t>DP </a:t>
            </a:r>
            <a:r>
              <a:rPr lang="nl-NL" dirty="0" err="1"/>
              <a:t>for</a:t>
            </a:r>
            <a:r>
              <a:rPr lang="nl-NL" dirty="0"/>
              <a:t> Health</a:t>
            </a:r>
          </a:p>
        </p:txBody>
      </p:sp>
      <p:sp>
        <p:nvSpPr>
          <p:cNvPr id="39" name="Rectangle 38"/>
          <p:cNvSpPr/>
          <p:nvPr/>
        </p:nvSpPr>
        <p:spPr>
          <a:xfrm>
            <a:off x="5764311" y="2066808"/>
            <a:ext cx="1995563" cy="923330"/>
          </a:xfrm>
          <a:prstGeom prst="rect">
            <a:avLst/>
          </a:prstGeom>
        </p:spPr>
        <p:txBody>
          <a:bodyPr wrap="square">
            <a:spAutoFit/>
          </a:bodyPr>
          <a:lstStyle/>
          <a:p>
            <a:pPr algn="ctr"/>
            <a:r>
              <a:rPr lang="nl-NL" dirty="0" err="1"/>
              <a:t>DPs</a:t>
            </a:r>
            <a:r>
              <a:rPr lang="nl-NL" dirty="0"/>
              <a:t> </a:t>
            </a:r>
            <a:r>
              <a:rPr lang="nl-NL" dirty="0" err="1"/>
              <a:t>for</a:t>
            </a:r>
            <a:r>
              <a:rPr lang="nl-NL" dirty="0"/>
              <a:t> </a:t>
            </a:r>
            <a:r>
              <a:rPr lang="nl-NL" dirty="0" err="1"/>
              <a:t>other</a:t>
            </a:r>
            <a:endParaRPr lang="nl-NL" dirty="0"/>
          </a:p>
          <a:p>
            <a:pPr algn="ctr"/>
            <a:r>
              <a:rPr lang="nl-NL" dirty="0"/>
              <a:t>Application</a:t>
            </a:r>
          </a:p>
          <a:p>
            <a:pPr algn="ctr"/>
            <a:r>
              <a:rPr lang="nl-NL" dirty="0" err="1"/>
              <a:t>Areas</a:t>
            </a:r>
            <a:endParaRPr lang="nl-NL" dirty="0"/>
          </a:p>
        </p:txBody>
      </p:sp>
      <p:sp>
        <p:nvSpPr>
          <p:cNvPr id="40" name="TextBox 39"/>
          <p:cNvSpPr txBox="1"/>
          <p:nvPr/>
        </p:nvSpPr>
        <p:spPr>
          <a:xfrm>
            <a:off x="3436014" y="1174472"/>
            <a:ext cx="5245026" cy="369332"/>
          </a:xfrm>
          <a:prstGeom prst="rect">
            <a:avLst/>
          </a:prstGeom>
          <a:noFill/>
        </p:spPr>
        <p:txBody>
          <a:bodyPr wrap="none" rtlCol="0">
            <a:spAutoFit/>
          </a:bodyPr>
          <a:lstStyle/>
          <a:p>
            <a:r>
              <a:rPr lang="en-US" dirty="0" smtClean="0"/>
              <a:t>*interface to Internet/Cloud is similar for all platforms</a:t>
            </a:r>
            <a:endParaRPr lang="en-US" dirty="0"/>
          </a:p>
        </p:txBody>
      </p:sp>
      <p:sp>
        <p:nvSpPr>
          <p:cNvPr id="15" name="Slide Number Placeholder 14"/>
          <p:cNvSpPr>
            <a:spLocks noGrp="1"/>
          </p:cNvSpPr>
          <p:nvPr>
            <p:ph type="sldNum" sz="quarter" idx="12"/>
          </p:nvPr>
        </p:nvSpPr>
        <p:spPr/>
        <p:txBody>
          <a:bodyPr/>
          <a:lstStyle/>
          <a:p>
            <a:fld id="{62655311-D2E3-7D43-BA5C-FC56A9DA79DD}" type="slidenum">
              <a:rPr lang="nl-NL" smtClean="0"/>
              <a:t>13</a:t>
            </a:fld>
            <a:endParaRPr lang="nl-NL"/>
          </a:p>
        </p:txBody>
      </p:sp>
    </p:spTree>
    <p:extLst>
      <p:ext uri="{BB962C8B-B14F-4D97-AF65-F5344CB8AC3E}">
        <p14:creationId xmlns:p14="http://schemas.microsoft.com/office/powerpoint/2010/main" val="7924736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3723" y="647592"/>
            <a:ext cx="7596554" cy="1055077"/>
          </a:xfrm>
        </p:spPr>
        <p:txBody>
          <a:bodyPr>
            <a:normAutofit fontScale="90000"/>
          </a:bodyPr>
          <a:lstStyle/>
          <a:p>
            <a:pPr algn="l"/>
            <a:r>
              <a:rPr lang="nl-NL" sz="3692" dirty="0"/>
              <a:t>ARTEMIS </a:t>
            </a:r>
            <a:r>
              <a:rPr lang="nl-NL" sz="3692" dirty="0" err="1"/>
              <a:t>Industry</a:t>
            </a:r>
            <a:r>
              <a:rPr lang="nl-NL" sz="3692" dirty="0"/>
              <a:t> </a:t>
            </a:r>
            <a:r>
              <a:rPr lang="nl-NL" sz="3692" dirty="0" err="1"/>
              <a:t>Association</a:t>
            </a:r>
            <a:r>
              <a:rPr lang="nl-NL" sz="3692" dirty="0"/>
              <a:t/>
            </a:r>
            <a:br>
              <a:rPr lang="nl-NL" sz="3692" dirty="0"/>
            </a:br>
            <a:r>
              <a:rPr lang="nl-NL" sz="3692" dirty="0" err="1"/>
              <a:t>Acronym</a:t>
            </a:r>
            <a:r>
              <a:rPr lang="nl-NL" sz="3692" dirty="0"/>
              <a:t>, Slogan </a:t>
            </a:r>
            <a:r>
              <a:rPr lang="nl-NL" sz="3692" dirty="0" err="1"/>
              <a:t>and</a:t>
            </a:r>
            <a:r>
              <a:rPr lang="nl-NL" sz="3692" dirty="0"/>
              <a:t> Focus </a:t>
            </a:r>
            <a:r>
              <a:rPr lang="nl-NL" sz="3692" dirty="0" err="1"/>
              <a:t>Areas</a:t>
            </a:r>
            <a:endParaRPr lang="nl-NL" sz="3692" dirty="0"/>
          </a:p>
        </p:txBody>
      </p:sp>
      <p:sp>
        <p:nvSpPr>
          <p:cNvPr id="3" name="Tekstvak 2"/>
          <p:cNvSpPr txBox="1"/>
          <p:nvPr/>
        </p:nvSpPr>
        <p:spPr>
          <a:xfrm>
            <a:off x="637614" y="2064637"/>
            <a:ext cx="8154694" cy="4183709"/>
          </a:xfrm>
          <a:prstGeom prst="rect">
            <a:avLst/>
          </a:prstGeom>
          <a:noFill/>
        </p:spPr>
        <p:txBody>
          <a:bodyPr wrap="square" rtlCol="0">
            <a:spAutoFit/>
          </a:bodyPr>
          <a:lstStyle/>
          <a:p>
            <a:r>
              <a:rPr lang="nl-NL" sz="2585" dirty="0" err="1"/>
              <a:t>Acronym</a:t>
            </a:r>
            <a:endParaRPr lang="nl-NL" sz="2585" dirty="0"/>
          </a:p>
          <a:p>
            <a:pPr marL="422041" indent="-422041">
              <a:buFont typeface="Arial" charset="0"/>
              <a:buChar char="•"/>
            </a:pPr>
            <a:r>
              <a:rPr lang="nl-NL" sz="2585" b="1" dirty="0">
                <a:solidFill>
                  <a:srgbClr val="FF0000"/>
                </a:solidFill>
              </a:rPr>
              <a:t>A</a:t>
            </a:r>
            <a:r>
              <a:rPr lang="nl-NL" sz="2585" dirty="0"/>
              <a:t>dvanced </a:t>
            </a:r>
            <a:r>
              <a:rPr lang="nl-NL" sz="2585" b="1" dirty="0">
                <a:solidFill>
                  <a:srgbClr val="FF0000"/>
                </a:solidFill>
              </a:rPr>
              <a:t>R</a:t>
            </a:r>
            <a:r>
              <a:rPr lang="nl-NL" sz="2585" dirty="0"/>
              <a:t>esearch &amp; </a:t>
            </a:r>
            <a:r>
              <a:rPr lang="nl-NL" sz="2585" b="1" dirty="0">
                <a:solidFill>
                  <a:srgbClr val="FF0000"/>
                </a:solidFill>
              </a:rPr>
              <a:t>T</a:t>
            </a:r>
            <a:r>
              <a:rPr lang="nl-NL" sz="2585" dirty="0"/>
              <a:t>echnology </a:t>
            </a:r>
            <a:r>
              <a:rPr lang="nl-NL" sz="2585" dirty="0" err="1"/>
              <a:t>for</a:t>
            </a:r>
            <a:r>
              <a:rPr lang="nl-NL" sz="2585" dirty="0"/>
              <a:t> </a:t>
            </a:r>
            <a:r>
              <a:rPr lang="nl-NL" sz="2585" b="1" dirty="0">
                <a:solidFill>
                  <a:srgbClr val="FF0000"/>
                </a:solidFill>
              </a:rPr>
              <a:t>EM</a:t>
            </a:r>
            <a:r>
              <a:rPr lang="nl-NL" sz="2585" dirty="0"/>
              <a:t>bedded </a:t>
            </a:r>
            <a:r>
              <a:rPr lang="nl-NL" sz="2585" b="1" dirty="0">
                <a:solidFill>
                  <a:srgbClr val="FF0000"/>
                </a:solidFill>
              </a:rPr>
              <a:t>I</a:t>
            </a:r>
            <a:r>
              <a:rPr lang="nl-NL" sz="2585" dirty="0"/>
              <a:t>ntelligent </a:t>
            </a:r>
            <a:r>
              <a:rPr lang="nl-NL" sz="2585" b="1" dirty="0">
                <a:solidFill>
                  <a:srgbClr val="FF0000"/>
                </a:solidFill>
              </a:rPr>
              <a:t>S</a:t>
            </a:r>
            <a:r>
              <a:rPr lang="nl-NL" sz="2585" dirty="0"/>
              <a:t>ystems</a:t>
            </a:r>
          </a:p>
          <a:p>
            <a:r>
              <a:rPr lang="en-US" sz="2585" dirty="0"/>
              <a:t>Slogan</a:t>
            </a:r>
          </a:p>
          <a:p>
            <a:pPr marL="422041" indent="-422041">
              <a:buFont typeface="Arial" charset="0"/>
              <a:buChar char="•"/>
            </a:pPr>
            <a:r>
              <a:rPr lang="en-US" sz="2215" b="1" dirty="0">
                <a:solidFill>
                  <a:srgbClr val="FF0000"/>
                </a:solidFill>
              </a:rPr>
              <a:t>“For a leading position of Europe in Embedded Intelligence”</a:t>
            </a:r>
            <a:endParaRPr lang="nl-NL" sz="2215" dirty="0">
              <a:solidFill>
                <a:srgbClr val="FF0000"/>
              </a:solidFill>
            </a:endParaRPr>
          </a:p>
          <a:p>
            <a:r>
              <a:rPr lang="nl-NL" sz="2585" dirty="0"/>
              <a:t>Focus </a:t>
            </a:r>
            <a:r>
              <a:rPr lang="nl-NL" sz="2585" dirty="0" err="1"/>
              <a:t>Areas</a:t>
            </a:r>
            <a:endParaRPr lang="nl-NL" sz="2585" dirty="0"/>
          </a:p>
          <a:p>
            <a:pPr marL="263776" indent="-263776">
              <a:buFont typeface="Arial"/>
              <a:buChar char="•"/>
            </a:pPr>
            <a:r>
              <a:rPr lang="nl-NL" sz="2585" dirty="0"/>
              <a:t>Embedded/</a:t>
            </a:r>
            <a:r>
              <a:rPr lang="nl-NL" sz="2585" dirty="0" err="1"/>
              <a:t>CyberPhysical</a:t>
            </a:r>
            <a:r>
              <a:rPr lang="nl-NL" sz="2585" dirty="0"/>
              <a:t> Systems (ES/CPS)</a:t>
            </a:r>
          </a:p>
          <a:p>
            <a:pPr marL="844083" lvl="1" indent="-422041">
              <a:buFont typeface="Courier New" charset="0"/>
              <a:buChar char="o"/>
            </a:pPr>
            <a:r>
              <a:rPr lang="nl-NL" sz="1846" dirty="0" err="1"/>
              <a:t>Including</a:t>
            </a:r>
            <a:r>
              <a:rPr lang="nl-NL" sz="1846" dirty="0"/>
              <a:t> </a:t>
            </a:r>
            <a:r>
              <a:rPr lang="nl-NL" sz="1846" dirty="0" err="1"/>
              <a:t>Connected</a:t>
            </a:r>
            <a:r>
              <a:rPr lang="nl-NL" sz="1846" dirty="0"/>
              <a:t> Embedded/</a:t>
            </a:r>
            <a:r>
              <a:rPr lang="nl-NL" sz="1846" dirty="0" err="1"/>
              <a:t>CyberPhysical</a:t>
            </a:r>
            <a:r>
              <a:rPr lang="nl-NL" sz="1846" dirty="0"/>
              <a:t> Systems </a:t>
            </a:r>
            <a:r>
              <a:rPr lang="nl-NL" sz="1846" dirty="0" err="1"/>
              <a:t>and</a:t>
            </a:r>
            <a:r>
              <a:rPr lang="nl-NL" sz="1846" dirty="0"/>
              <a:t> Systems of Systems (</a:t>
            </a:r>
            <a:r>
              <a:rPr lang="nl-NL" sz="1846" dirty="0" err="1"/>
              <a:t>SoS</a:t>
            </a:r>
            <a:r>
              <a:rPr lang="nl-NL" sz="1846" dirty="0"/>
              <a:t>)</a:t>
            </a:r>
          </a:p>
          <a:p>
            <a:pPr marL="263776" indent="-263776">
              <a:buFont typeface="Arial"/>
              <a:buChar char="•"/>
            </a:pPr>
            <a:r>
              <a:rPr lang="nl-NL" sz="2585" dirty="0"/>
              <a:t>Internet of </a:t>
            </a:r>
            <a:r>
              <a:rPr lang="nl-NL" sz="2585" dirty="0" err="1"/>
              <a:t>Things</a:t>
            </a:r>
            <a:r>
              <a:rPr lang="nl-NL" sz="2585" dirty="0"/>
              <a:t> (</a:t>
            </a:r>
            <a:r>
              <a:rPr lang="nl-NL" sz="2585" dirty="0" err="1"/>
              <a:t>IoT</a:t>
            </a:r>
            <a:r>
              <a:rPr lang="nl-NL" sz="2585" dirty="0"/>
              <a:t>)</a:t>
            </a:r>
          </a:p>
          <a:p>
            <a:pPr marL="263776" indent="-263776">
              <a:buFont typeface="Arial"/>
              <a:buChar char="•"/>
            </a:pPr>
            <a:r>
              <a:rPr lang="nl-NL" sz="2585" dirty="0"/>
              <a:t>Digital Platforms (</a:t>
            </a:r>
            <a:r>
              <a:rPr lang="nl-NL" sz="2585" dirty="0" err="1"/>
              <a:t>DPs</a:t>
            </a:r>
            <a:r>
              <a:rPr lang="nl-NL" sz="2585" dirty="0"/>
              <a:t>)</a:t>
            </a:r>
          </a:p>
        </p:txBody>
      </p:sp>
      <p:sp>
        <p:nvSpPr>
          <p:cNvPr id="5" name="Slide Number Placeholder 4"/>
          <p:cNvSpPr>
            <a:spLocks noGrp="1"/>
          </p:cNvSpPr>
          <p:nvPr>
            <p:ph type="sldNum" sz="quarter" idx="12"/>
          </p:nvPr>
        </p:nvSpPr>
        <p:spPr/>
        <p:txBody>
          <a:bodyPr/>
          <a:lstStyle/>
          <a:p>
            <a:fld id="{62655311-D2E3-7D43-BA5C-FC56A9DA79DD}" type="slidenum">
              <a:rPr lang="nl-NL" smtClean="0"/>
              <a:t>14</a:t>
            </a:fld>
            <a:endParaRPr lang="nl-NL"/>
          </a:p>
        </p:txBody>
      </p:sp>
    </p:spTree>
    <p:extLst>
      <p:ext uri="{BB962C8B-B14F-4D97-AF65-F5344CB8AC3E}">
        <p14:creationId xmlns:p14="http://schemas.microsoft.com/office/powerpoint/2010/main" val="3440577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subTitle" idx="1"/>
          </p:nvPr>
        </p:nvSpPr>
        <p:spPr>
          <a:xfrm>
            <a:off x="228600" y="2819400"/>
            <a:ext cx="5410200" cy="2819400"/>
          </a:xfrm>
        </p:spPr>
        <p:txBody>
          <a:bodyPr>
            <a:normAutofit fontScale="70000" lnSpcReduction="20000"/>
          </a:bodyPr>
          <a:lstStyle/>
          <a:p>
            <a:pPr marL="0" indent="0">
              <a:buNone/>
            </a:pPr>
            <a:r>
              <a:rPr lang="en-GB" i="1" dirty="0">
                <a:solidFill>
                  <a:schemeClr val="bg1"/>
                </a:solidFill>
              </a:rPr>
              <a:t>ARTEMIS Industry Association believes that there are no sharp delineations between technologies, and that such technologies should not be considered in splendid isolation. These areas together will allow the emergence of new innovative businesses that support the opportunities for value creation in several sectors that Embedded Intelligence creates.</a:t>
            </a:r>
            <a:endParaRPr lang="en-US" dirty="0">
              <a:solidFill>
                <a:schemeClr val="bg1"/>
              </a:solidFill>
            </a:endParaRPr>
          </a:p>
          <a:p>
            <a:endParaRPr lang="en-US" dirty="0"/>
          </a:p>
        </p:txBody>
      </p:sp>
    </p:spTree>
    <p:extLst>
      <p:ext uri="{BB962C8B-B14F-4D97-AF65-F5344CB8AC3E}">
        <p14:creationId xmlns:p14="http://schemas.microsoft.com/office/powerpoint/2010/main" val="33777238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0"/>
            <a:ext cx="9145603" cy="6858000"/>
          </a:xfrm>
        </p:spPr>
      </p:pic>
    </p:spTree>
    <p:extLst>
      <p:ext uri="{BB962C8B-B14F-4D97-AF65-F5344CB8AC3E}">
        <p14:creationId xmlns:p14="http://schemas.microsoft.com/office/powerpoint/2010/main" val="25618779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82392" cy="1143000"/>
          </a:xfrm>
        </p:spPr>
        <p:txBody>
          <a:bodyPr>
            <a:normAutofit fontScale="90000"/>
          </a:bodyPr>
          <a:lstStyle/>
          <a:p>
            <a:r>
              <a:rPr lang="en-US" sz="4000" dirty="0" smtClean="0">
                <a:latin typeface="Uni Sans Regular" pitchFamily="50" charset="0"/>
              </a:rPr>
              <a:t>SRA 2016: Innovation Environment</a:t>
            </a:r>
            <a:r>
              <a:rPr lang="en-US" dirty="0">
                <a:latin typeface="Uni Sans Regular" pitchFamily="50" charset="0"/>
              </a:rPr>
              <a:t/>
            </a:r>
            <a:br>
              <a:rPr lang="en-US" dirty="0">
                <a:latin typeface="Uni Sans Regular" pitchFamily="50" charset="0"/>
              </a:rPr>
            </a:br>
            <a:r>
              <a:rPr lang="en-US" dirty="0">
                <a:solidFill>
                  <a:srgbClr val="644998"/>
                </a:solidFill>
              </a:rPr>
              <a:t>Scale-up efforts by collaboration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096" y="1417638"/>
            <a:ext cx="7086600" cy="4860008"/>
          </a:xfrm>
          <a:prstGeom prst="rect">
            <a:avLst/>
          </a:prstGeom>
        </p:spPr>
      </p:pic>
    </p:spTree>
    <p:extLst>
      <p:ext uri="{BB962C8B-B14F-4D97-AF65-F5344CB8AC3E}">
        <p14:creationId xmlns:p14="http://schemas.microsoft.com/office/powerpoint/2010/main" val="9155093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5400"/>
            <a:ext cx="9144000" cy="5120640"/>
          </a:xfrm>
          <a:prstGeom prst="rect">
            <a:avLst/>
          </a:prstGeom>
        </p:spPr>
      </p:pic>
    </p:spTree>
    <p:extLst>
      <p:ext uri="{BB962C8B-B14F-4D97-AF65-F5344CB8AC3E}">
        <p14:creationId xmlns:p14="http://schemas.microsoft.com/office/powerpoint/2010/main" val="3035350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211144" cy="808038"/>
          </a:xfrm>
        </p:spPr>
        <p:txBody>
          <a:bodyPr>
            <a:normAutofit fontScale="90000"/>
          </a:bodyPr>
          <a:lstStyle/>
          <a:p>
            <a:r>
              <a:rPr lang="en-US" sz="3600" dirty="0" smtClean="0">
                <a:latin typeface="Uni Sans Regular" pitchFamily="50" charset="0"/>
              </a:rPr>
              <a:t>Embedded Intelligence </a:t>
            </a:r>
            <a:r>
              <a:rPr lang="en-US" sz="3600" dirty="0">
                <a:latin typeface="Uni Sans Regular" pitchFamily="50" charset="0"/>
              </a:rPr>
              <a:t/>
            </a:r>
            <a:br>
              <a:rPr lang="en-US" sz="3600" dirty="0">
                <a:latin typeface="Uni Sans Regular" pitchFamily="50" charset="0"/>
              </a:rPr>
            </a:br>
            <a:r>
              <a:rPr lang="en-US" sz="3600" dirty="0" smtClean="0">
                <a:solidFill>
                  <a:srgbClr val="007EAD"/>
                </a:solidFill>
                <a:latin typeface="Uni Sans Regular" pitchFamily="50" charset="0"/>
              </a:rPr>
              <a:t>I</a:t>
            </a:r>
            <a:r>
              <a:rPr lang="en-US" sz="3600" dirty="0" smtClean="0">
                <a:solidFill>
                  <a:srgbClr val="007EAD"/>
                </a:solidFill>
                <a:latin typeface="Uni Sans Regular" pitchFamily="50" charset="0"/>
                <a:ea typeface="+mn-ea"/>
                <a:cs typeface="+mn-cs"/>
              </a:rPr>
              <a:t>mpact on economy</a:t>
            </a:r>
            <a:r>
              <a:rPr lang="nl-NL" dirty="0">
                <a:solidFill>
                  <a:schemeClr val="tx1">
                    <a:lumMod val="50000"/>
                    <a:lumOff val="50000"/>
                  </a:schemeClr>
                </a:solidFill>
                <a:latin typeface="Uni Sans Regular" pitchFamily="50" charset="0"/>
              </a:rPr>
              <a:t/>
            </a:r>
            <a:br>
              <a:rPr lang="nl-NL" dirty="0">
                <a:solidFill>
                  <a:schemeClr val="tx1">
                    <a:lumMod val="50000"/>
                    <a:lumOff val="50000"/>
                  </a:schemeClr>
                </a:solidFill>
                <a:latin typeface="Uni Sans Regular" pitchFamily="50" charset="0"/>
              </a:rPr>
            </a:br>
            <a:endParaRPr lang="en-GB" dirty="0">
              <a:latin typeface="Uni Sans Regular" pitchFamily="50"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44362" y="1600200"/>
            <a:ext cx="3655276" cy="4525963"/>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fld id="{34303F99-6E40-4A66-A34A-B2FE484ECD14}" type="slidenum">
              <a:rPr lang="nl-NL" smtClean="0"/>
              <a:pPr/>
              <a:t>19</a:t>
            </a:fld>
            <a:endParaRPr lang="nl-NL" dirty="0"/>
          </a:p>
        </p:txBody>
      </p:sp>
    </p:spTree>
    <p:extLst>
      <p:ext uri="{BB962C8B-B14F-4D97-AF65-F5344CB8AC3E}">
        <p14:creationId xmlns:p14="http://schemas.microsoft.com/office/powerpoint/2010/main" val="2381301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362200"/>
            <a:ext cx="6400800" cy="1752600"/>
          </a:xfrm>
        </p:spPr>
        <p:txBody>
          <a:bodyPr>
            <a:noAutofit/>
          </a:bodyPr>
          <a:lstStyle/>
          <a:p>
            <a:r>
              <a:rPr lang="en-US" sz="2800" dirty="0">
                <a:solidFill>
                  <a:schemeClr val="bg1"/>
                </a:solidFill>
              </a:rPr>
              <a:t>ARTEMIS Industry Association is a membership organization with more than 170 members and associates from all over Europe. The multidisciplinary nature of the membership provides an excellent network for the exchange of technology ideas, cross-domain </a:t>
            </a:r>
            <a:r>
              <a:rPr lang="en-US" sz="2800" dirty="0" err="1">
                <a:solidFill>
                  <a:schemeClr val="bg1"/>
                </a:solidFill>
              </a:rPr>
              <a:t>fertilisation</a:t>
            </a:r>
            <a:r>
              <a:rPr lang="en-US" sz="2800" dirty="0">
                <a:solidFill>
                  <a:schemeClr val="bg1"/>
                </a:solidFill>
              </a:rPr>
              <a:t>, as well as for large innovation initiatives.</a:t>
            </a:r>
          </a:p>
        </p:txBody>
      </p:sp>
    </p:spTree>
    <p:extLst>
      <p:ext uri="{BB962C8B-B14F-4D97-AF65-F5344CB8AC3E}">
        <p14:creationId xmlns:p14="http://schemas.microsoft.com/office/powerpoint/2010/main" val="30395586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NL" dirty="0" smtClean="0"/>
              <a:t>Thank you</a:t>
            </a:r>
            <a:endParaRPr lang="nl-N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52400"/>
            <a:ext cx="9557003" cy="5943600"/>
          </a:xfrm>
          <a:prstGeom prst="rect">
            <a:avLst/>
          </a:prstGeom>
        </p:spPr>
      </p:pic>
    </p:spTree>
    <p:extLst>
      <p:ext uri="{BB962C8B-B14F-4D97-AF65-F5344CB8AC3E}">
        <p14:creationId xmlns:p14="http://schemas.microsoft.com/office/powerpoint/2010/main" val="4262768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Uni Sans Regular" pitchFamily="50" charset="0"/>
              </a:rPr>
              <a:t>ARTEMIS Industry Association</a:t>
            </a:r>
          </a:p>
        </p:txBody>
      </p:sp>
      <p:sp>
        <p:nvSpPr>
          <p:cNvPr id="3" name="Content Placeholder 2"/>
          <p:cNvSpPr>
            <a:spLocks noGrp="1"/>
          </p:cNvSpPr>
          <p:nvPr>
            <p:ph idx="1"/>
          </p:nvPr>
        </p:nvSpPr>
        <p:spPr/>
        <p:txBody>
          <a:bodyPr>
            <a:normAutofit fontScale="62500" lnSpcReduction="20000"/>
          </a:bodyPr>
          <a:lstStyle/>
          <a:p>
            <a:pPr marL="0" indent="0">
              <a:buNone/>
            </a:pPr>
            <a:r>
              <a:rPr lang="en-US" b="1" dirty="0" smtClean="0"/>
              <a:t>Mission</a:t>
            </a:r>
          </a:p>
          <a:p>
            <a:pPr marL="0" indent="0">
              <a:buNone/>
            </a:pPr>
            <a:endParaRPr lang="en-US" b="1" dirty="0"/>
          </a:p>
          <a:p>
            <a:pPr marL="0" indent="0">
              <a:lnSpc>
                <a:spcPct val="120000"/>
              </a:lnSpc>
              <a:spcBef>
                <a:spcPts val="0"/>
              </a:spcBef>
              <a:buNone/>
            </a:pPr>
            <a:r>
              <a:rPr lang="en-US" dirty="0"/>
              <a:t>ARTEMIS Industry Association nurtures the ambition to strengthen Europe's position in Embedded </a:t>
            </a:r>
            <a:r>
              <a:rPr lang="en-US" dirty="0" smtClean="0"/>
              <a:t>Intelligence </a:t>
            </a:r>
            <a:r>
              <a:rPr lang="en-US" dirty="0"/>
              <a:t>and to attain world-class leadership in this domain to support the European Industry.</a:t>
            </a:r>
            <a:endParaRPr lang="nl-NL" dirty="0"/>
          </a:p>
          <a:p>
            <a:pPr marL="0" indent="0">
              <a:buNone/>
            </a:pPr>
            <a:endParaRPr lang="en-US" b="1" dirty="0"/>
          </a:p>
          <a:p>
            <a:pPr marL="0" indent="0">
              <a:buNone/>
            </a:pPr>
            <a:r>
              <a:rPr lang="en-US" b="1" dirty="0"/>
              <a:t>Objectives</a:t>
            </a:r>
            <a:r>
              <a:rPr lang="en-US" dirty="0"/>
              <a:t> </a:t>
            </a:r>
          </a:p>
          <a:p>
            <a:pPr marL="0" indent="0">
              <a:buNone/>
            </a:pPr>
            <a:endParaRPr lang="en-US" dirty="0"/>
          </a:p>
          <a:p>
            <a:pPr marL="457200" lvl="0" indent="-457200">
              <a:lnSpc>
                <a:spcPct val="120000"/>
              </a:lnSpc>
              <a:buFont typeface="+mj-lt"/>
              <a:buAutoNum type="arabicPeriod"/>
            </a:pPr>
            <a:r>
              <a:rPr lang="en-US" b="1" dirty="0"/>
              <a:t>R</a:t>
            </a:r>
            <a:r>
              <a:rPr lang="en-US" b="1" dirty="0" smtClean="0"/>
              <a:t>epresent </a:t>
            </a:r>
            <a:r>
              <a:rPr lang="en-US" b="1" dirty="0"/>
              <a:t>Industry </a:t>
            </a:r>
            <a:r>
              <a:rPr lang="en-US" dirty="0"/>
              <a:t>in the best way possible and explain to policymakers the need of research and funding in Embedded </a:t>
            </a:r>
            <a:r>
              <a:rPr lang="en-US" dirty="0" smtClean="0"/>
              <a:t>Intelligence.</a:t>
            </a:r>
            <a:endParaRPr lang="nl-NL" dirty="0"/>
          </a:p>
          <a:p>
            <a:pPr marL="457200" lvl="0" indent="-457200">
              <a:lnSpc>
                <a:spcPct val="120000"/>
              </a:lnSpc>
              <a:buFont typeface="+mj-lt"/>
              <a:buAutoNum type="arabicPeriod"/>
            </a:pPr>
            <a:r>
              <a:rPr lang="en-US" dirty="0"/>
              <a:t>B</a:t>
            </a:r>
            <a:r>
              <a:rPr lang="en-US" dirty="0" smtClean="0"/>
              <a:t>e </a:t>
            </a:r>
            <a:r>
              <a:rPr lang="en-US" dirty="0"/>
              <a:t>a </a:t>
            </a:r>
            <a:r>
              <a:rPr lang="en-US" b="1" dirty="0"/>
              <a:t>European Technology Platform </a:t>
            </a:r>
            <a:r>
              <a:rPr lang="en-US" dirty="0"/>
              <a:t>(ETP) in Embedded </a:t>
            </a:r>
            <a:r>
              <a:rPr lang="en-US" dirty="0" smtClean="0"/>
              <a:t>Intelligence</a:t>
            </a:r>
            <a:endParaRPr lang="nl-NL" dirty="0"/>
          </a:p>
          <a:p>
            <a:pPr marL="457200" lvl="0" indent="-457200">
              <a:lnSpc>
                <a:spcPct val="120000"/>
              </a:lnSpc>
              <a:buFont typeface="+mj-lt"/>
              <a:buAutoNum type="arabicPeriod"/>
            </a:pPr>
            <a:r>
              <a:rPr lang="en-US" dirty="0"/>
              <a:t>To be one of </a:t>
            </a:r>
            <a:r>
              <a:rPr lang="en-US" b="1" dirty="0"/>
              <a:t>the </a:t>
            </a:r>
            <a:r>
              <a:rPr lang="en-US" b="1" dirty="0" smtClean="0"/>
              <a:t>private partners </a:t>
            </a:r>
            <a:r>
              <a:rPr lang="en-US" b="1" dirty="0"/>
              <a:t>of ECSEL </a:t>
            </a:r>
            <a:r>
              <a:rPr lang="en-US" dirty="0"/>
              <a:t>Joint Undertaking</a:t>
            </a:r>
            <a:endParaRPr lang="nl-NL" dirty="0"/>
          </a:p>
          <a:p>
            <a:endParaRPr lang="en-US" dirty="0"/>
          </a:p>
        </p:txBody>
      </p:sp>
    </p:spTree>
    <p:extLst>
      <p:ext uri="{BB962C8B-B14F-4D97-AF65-F5344CB8AC3E}">
        <p14:creationId xmlns:p14="http://schemas.microsoft.com/office/powerpoint/2010/main" val="2167161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Title 1"/>
          <p:cNvSpPr>
            <a:spLocks noGrp="1"/>
          </p:cNvSpPr>
          <p:nvPr>
            <p:ph type="title"/>
          </p:nvPr>
        </p:nvSpPr>
        <p:spPr>
          <a:xfrm>
            <a:off x="457200" y="274638"/>
            <a:ext cx="7993062" cy="1143000"/>
          </a:xfrm>
        </p:spPr>
        <p:txBody>
          <a:bodyPr>
            <a:noAutofit/>
          </a:bodyPr>
          <a:lstStyle/>
          <a:p>
            <a:r>
              <a:rPr lang="en-US" sz="4000" dirty="0" smtClean="0">
                <a:latin typeface="Uni Sans Regular" pitchFamily="50" charset="0"/>
              </a:rPr>
              <a:t>Embedded Intelligence</a:t>
            </a:r>
            <a:br>
              <a:rPr lang="en-US" sz="4000" dirty="0" smtClean="0">
                <a:latin typeface="Uni Sans Regular" pitchFamily="50" charset="0"/>
              </a:rPr>
            </a:br>
            <a:r>
              <a:rPr lang="en-US" sz="3200" dirty="0">
                <a:solidFill>
                  <a:srgbClr val="644998"/>
                </a:solidFill>
                <a:latin typeface="Uni Sans Regular" pitchFamily="50" charset="0"/>
              </a:rPr>
              <a:t>Embedded &amp; </a:t>
            </a:r>
            <a:r>
              <a:rPr lang="en-US" sz="3200" dirty="0" smtClean="0">
                <a:solidFill>
                  <a:srgbClr val="644998"/>
                </a:solidFill>
                <a:latin typeface="Uni Sans Regular" pitchFamily="50" charset="0"/>
              </a:rPr>
              <a:t>Cyber-Physical Systems  </a:t>
            </a:r>
            <a:endParaRPr lang="en-US" sz="3600" dirty="0">
              <a:solidFill>
                <a:srgbClr val="644998"/>
              </a:solidFill>
              <a:latin typeface="Uni Sans Regular" pitchFamily="50" charset="0"/>
            </a:endParaRPr>
          </a:p>
        </p:txBody>
      </p:sp>
      <p:pic>
        <p:nvPicPr>
          <p:cNvPr id="4" name="Picture 4" descr="Bis zu 62 Steuergeräte werden in der aktuellen E-Klasse eingesetz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522" y="3733800"/>
            <a:ext cx="4231416"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9934" y="1372646"/>
            <a:ext cx="2818165" cy="2284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91" descr="Apple_i-Phone 5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9337" y="1534913"/>
            <a:ext cx="670925" cy="134481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286"/>
          <p:cNvGrpSpPr>
            <a:grpSpLocks/>
          </p:cNvGrpSpPr>
          <p:nvPr/>
        </p:nvGrpSpPr>
        <p:grpSpPr bwMode="auto">
          <a:xfrm>
            <a:off x="475522" y="1378499"/>
            <a:ext cx="4233003" cy="2279101"/>
            <a:chOff x="0" y="0"/>
            <a:chExt cx="5760" cy="4320"/>
          </a:xfrm>
        </p:grpSpPr>
        <p:pic>
          <p:nvPicPr>
            <p:cNvPr id="9" name="Grafik 9" descr="A380_a.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285"/>
            <p:cNvGrpSpPr>
              <a:grpSpLocks/>
            </p:cNvGrpSpPr>
            <p:nvPr/>
          </p:nvGrpSpPr>
          <p:grpSpPr bwMode="auto">
            <a:xfrm>
              <a:off x="0" y="536"/>
              <a:ext cx="5374" cy="3454"/>
              <a:chOff x="0" y="536"/>
              <a:chExt cx="5374" cy="3454"/>
            </a:xfrm>
          </p:grpSpPr>
          <p:sp>
            <p:nvSpPr>
              <p:cNvPr id="11" name="Rectangle 11"/>
              <p:cNvSpPr>
                <a:spLocks noChangeArrowheads="1"/>
              </p:cNvSpPr>
              <p:nvPr/>
            </p:nvSpPr>
            <p:spPr bwMode="auto">
              <a:xfrm rot="-686809">
                <a:off x="3983" y="1937"/>
                <a:ext cx="121" cy="60"/>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2" name="Rectangle 12"/>
              <p:cNvSpPr>
                <a:spLocks noChangeArrowheads="1"/>
              </p:cNvSpPr>
              <p:nvPr/>
            </p:nvSpPr>
            <p:spPr bwMode="auto">
              <a:xfrm rot="-686809">
                <a:off x="2826" y="2063"/>
                <a:ext cx="122" cy="61"/>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3" name="Rectangle 13"/>
              <p:cNvSpPr>
                <a:spLocks noChangeArrowheads="1"/>
              </p:cNvSpPr>
              <p:nvPr/>
            </p:nvSpPr>
            <p:spPr bwMode="auto">
              <a:xfrm rot="-686809">
                <a:off x="2015" y="2293"/>
                <a:ext cx="123" cy="61"/>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4" name="Rectangle 14"/>
              <p:cNvSpPr>
                <a:spLocks noChangeArrowheads="1"/>
              </p:cNvSpPr>
              <p:nvPr/>
            </p:nvSpPr>
            <p:spPr bwMode="auto">
              <a:xfrm rot="-686809">
                <a:off x="1507" y="2383"/>
                <a:ext cx="122" cy="61"/>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5" name="Rectangle 15"/>
              <p:cNvSpPr>
                <a:spLocks noChangeArrowheads="1"/>
              </p:cNvSpPr>
              <p:nvPr/>
            </p:nvSpPr>
            <p:spPr bwMode="auto">
              <a:xfrm rot="-686809">
                <a:off x="4205" y="2167"/>
                <a:ext cx="123" cy="62"/>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6" name="Rectangle 16"/>
              <p:cNvSpPr>
                <a:spLocks noChangeArrowheads="1"/>
              </p:cNvSpPr>
              <p:nvPr/>
            </p:nvSpPr>
            <p:spPr bwMode="auto">
              <a:xfrm rot="-686809">
                <a:off x="3296" y="2379"/>
                <a:ext cx="123" cy="61"/>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7" name="Rectangle 17"/>
              <p:cNvSpPr>
                <a:spLocks noChangeArrowheads="1"/>
              </p:cNvSpPr>
              <p:nvPr/>
            </p:nvSpPr>
            <p:spPr bwMode="auto">
              <a:xfrm rot="-686809">
                <a:off x="2187" y="2645"/>
                <a:ext cx="121" cy="61"/>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8" name="Rectangle 18"/>
              <p:cNvSpPr>
                <a:spLocks noChangeArrowheads="1"/>
              </p:cNvSpPr>
              <p:nvPr/>
            </p:nvSpPr>
            <p:spPr bwMode="auto">
              <a:xfrm rot="-686809">
                <a:off x="1596" y="2717"/>
                <a:ext cx="121" cy="61"/>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9" name="Rectangle 19"/>
              <p:cNvSpPr>
                <a:spLocks noChangeArrowheads="1"/>
              </p:cNvSpPr>
              <p:nvPr/>
            </p:nvSpPr>
            <p:spPr bwMode="auto">
              <a:xfrm rot="-686809">
                <a:off x="1063" y="2929"/>
                <a:ext cx="121" cy="61"/>
              </a:xfrm>
              <a:prstGeom prst="rect">
                <a:avLst/>
              </a:prstGeom>
              <a:solidFill>
                <a:srgbClr val="FF00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20" name="Rectangle 20"/>
              <p:cNvSpPr>
                <a:spLocks noChangeArrowheads="1"/>
              </p:cNvSpPr>
              <p:nvPr/>
            </p:nvSpPr>
            <p:spPr bwMode="auto">
              <a:xfrm rot="-686809">
                <a:off x="1297" y="2775"/>
                <a:ext cx="121" cy="61"/>
              </a:xfrm>
              <a:prstGeom prst="rect">
                <a:avLst/>
              </a:prstGeom>
              <a:solidFill>
                <a:srgbClr val="FF00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21" name="Rectangle 21"/>
              <p:cNvSpPr>
                <a:spLocks noChangeArrowheads="1"/>
              </p:cNvSpPr>
              <p:nvPr/>
            </p:nvSpPr>
            <p:spPr bwMode="auto">
              <a:xfrm rot="-686809">
                <a:off x="778" y="2887"/>
                <a:ext cx="121" cy="62"/>
              </a:xfrm>
              <a:prstGeom prst="rect">
                <a:avLst/>
              </a:prstGeom>
              <a:solidFill>
                <a:srgbClr val="FF00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22" name="Rectangle 22"/>
              <p:cNvSpPr>
                <a:spLocks noChangeArrowheads="1"/>
              </p:cNvSpPr>
              <p:nvPr/>
            </p:nvSpPr>
            <p:spPr bwMode="auto">
              <a:xfrm rot="-686809">
                <a:off x="1205" y="2486"/>
                <a:ext cx="122" cy="61"/>
              </a:xfrm>
              <a:prstGeom prst="rect">
                <a:avLst/>
              </a:prstGeom>
              <a:solidFill>
                <a:srgbClr val="FF00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23" name="Rectangle 23"/>
              <p:cNvSpPr>
                <a:spLocks noChangeArrowheads="1"/>
              </p:cNvSpPr>
              <p:nvPr/>
            </p:nvSpPr>
            <p:spPr bwMode="auto">
              <a:xfrm rot="-686809">
                <a:off x="720" y="2588"/>
                <a:ext cx="123" cy="61"/>
              </a:xfrm>
              <a:prstGeom prst="rect">
                <a:avLst/>
              </a:prstGeom>
              <a:solidFill>
                <a:srgbClr val="FF00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24" name="Rectangle 24"/>
              <p:cNvSpPr>
                <a:spLocks noChangeArrowheads="1"/>
              </p:cNvSpPr>
              <p:nvPr/>
            </p:nvSpPr>
            <p:spPr bwMode="auto">
              <a:xfrm rot="-686809">
                <a:off x="2903" y="2159"/>
                <a:ext cx="121" cy="61"/>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25" name="Rectangle 25"/>
              <p:cNvSpPr>
                <a:spLocks noChangeArrowheads="1"/>
              </p:cNvSpPr>
              <p:nvPr/>
            </p:nvSpPr>
            <p:spPr bwMode="auto">
              <a:xfrm rot="-686809">
                <a:off x="2988" y="2374"/>
                <a:ext cx="121" cy="60"/>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26" name="Rectangle 26"/>
              <p:cNvSpPr>
                <a:spLocks noChangeArrowheads="1"/>
              </p:cNvSpPr>
              <p:nvPr/>
            </p:nvSpPr>
            <p:spPr bwMode="auto">
              <a:xfrm rot="-686809">
                <a:off x="2324" y="2498"/>
                <a:ext cx="122" cy="61"/>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27" name="Rectangle 27"/>
              <p:cNvSpPr>
                <a:spLocks noChangeArrowheads="1"/>
              </p:cNvSpPr>
              <p:nvPr/>
            </p:nvSpPr>
            <p:spPr bwMode="auto">
              <a:xfrm rot="-686809">
                <a:off x="2284" y="2296"/>
                <a:ext cx="121" cy="61"/>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28" name="Rectangle 28"/>
              <p:cNvSpPr>
                <a:spLocks noChangeArrowheads="1"/>
              </p:cNvSpPr>
              <p:nvPr/>
            </p:nvSpPr>
            <p:spPr bwMode="auto">
              <a:xfrm rot="-686809">
                <a:off x="2896" y="2177"/>
                <a:ext cx="121" cy="61"/>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29" name="Rectangle 29"/>
              <p:cNvSpPr>
                <a:spLocks noChangeArrowheads="1"/>
              </p:cNvSpPr>
              <p:nvPr/>
            </p:nvSpPr>
            <p:spPr bwMode="auto">
              <a:xfrm rot="-686809">
                <a:off x="2946" y="2360"/>
                <a:ext cx="122" cy="61"/>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30" name="Rectangle 30"/>
              <p:cNvSpPr>
                <a:spLocks noChangeArrowheads="1"/>
              </p:cNvSpPr>
              <p:nvPr/>
            </p:nvSpPr>
            <p:spPr bwMode="auto">
              <a:xfrm rot="-686809">
                <a:off x="2059" y="2643"/>
                <a:ext cx="121" cy="60"/>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31" name="Rectangle 31"/>
              <p:cNvSpPr>
                <a:spLocks noChangeArrowheads="1"/>
              </p:cNvSpPr>
              <p:nvPr/>
            </p:nvSpPr>
            <p:spPr bwMode="auto">
              <a:xfrm rot="-686809">
                <a:off x="2124" y="2210"/>
                <a:ext cx="120" cy="61"/>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32" name="Rectangle 32"/>
              <p:cNvSpPr>
                <a:spLocks noChangeArrowheads="1"/>
              </p:cNvSpPr>
              <p:nvPr/>
            </p:nvSpPr>
            <p:spPr bwMode="auto">
              <a:xfrm rot="-686809">
                <a:off x="3032" y="2028"/>
                <a:ext cx="121" cy="61"/>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33" name="Rectangle 33"/>
              <p:cNvSpPr>
                <a:spLocks noChangeArrowheads="1"/>
              </p:cNvSpPr>
              <p:nvPr/>
            </p:nvSpPr>
            <p:spPr bwMode="auto">
              <a:xfrm rot="-686809">
                <a:off x="1141" y="2573"/>
                <a:ext cx="120" cy="62"/>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34" name="Rectangle 34"/>
              <p:cNvSpPr>
                <a:spLocks noChangeArrowheads="1"/>
              </p:cNvSpPr>
              <p:nvPr/>
            </p:nvSpPr>
            <p:spPr bwMode="auto">
              <a:xfrm rot="-686809">
                <a:off x="1120" y="2599"/>
                <a:ext cx="122" cy="61"/>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35" name="Rectangle 35"/>
              <p:cNvSpPr>
                <a:spLocks noChangeArrowheads="1"/>
              </p:cNvSpPr>
              <p:nvPr/>
            </p:nvSpPr>
            <p:spPr bwMode="auto">
              <a:xfrm rot="-686809">
                <a:off x="1143" y="2714"/>
                <a:ext cx="123" cy="61"/>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36" name="Rectangle 36"/>
              <p:cNvSpPr>
                <a:spLocks noChangeArrowheads="1"/>
              </p:cNvSpPr>
              <p:nvPr/>
            </p:nvSpPr>
            <p:spPr bwMode="auto">
              <a:xfrm rot="-686809">
                <a:off x="1154" y="2688"/>
                <a:ext cx="123" cy="59"/>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37" name="Freeform 37"/>
              <p:cNvSpPr>
                <a:spLocks/>
              </p:cNvSpPr>
              <p:nvPr/>
            </p:nvSpPr>
            <p:spPr bwMode="auto">
              <a:xfrm rot="-686809">
                <a:off x="1222" y="2440"/>
                <a:ext cx="1081" cy="76"/>
              </a:xfrm>
              <a:custGeom>
                <a:avLst/>
                <a:gdLst>
                  <a:gd name="T0" fmla="*/ 0 w 1449"/>
                  <a:gd name="T1" fmla="*/ 87 h 103"/>
                  <a:gd name="T2" fmla="*/ 2 w 1449"/>
                  <a:gd name="T3" fmla="*/ 103 h 103"/>
                  <a:gd name="T4" fmla="*/ 1449 w 1449"/>
                  <a:gd name="T5" fmla="*/ 16 h 103"/>
                  <a:gd name="T6" fmla="*/ 1447 w 1449"/>
                  <a:gd name="T7" fmla="*/ 0 h 103"/>
                  <a:gd name="T8" fmla="*/ 0 w 1449"/>
                  <a:gd name="T9" fmla="*/ 87 h 103"/>
                  <a:gd name="T10" fmla="*/ 0 60000 65536"/>
                  <a:gd name="T11" fmla="*/ 0 60000 65536"/>
                  <a:gd name="T12" fmla="*/ 0 60000 65536"/>
                  <a:gd name="T13" fmla="*/ 0 60000 65536"/>
                  <a:gd name="T14" fmla="*/ 0 60000 65536"/>
                  <a:gd name="T15" fmla="*/ 0 w 1449"/>
                  <a:gd name="T16" fmla="*/ 0 h 103"/>
                  <a:gd name="T17" fmla="*/ 1449 w 1449"/>
                  <a:gd name="T18" fmla="*/ 103 h 103"/>
                </a:gdLst>
                <a:ahLst/>
                <a:cxnLst>
                  <a:cxn ang="T10">
                    <a:pos x="T0" y="T1"/>
                  </a:cxn>
                  <a:cxn ang="T11">
                    <a:pos x="T2" y="T3"/>
                  </a:cxn>
                  <a:cxn ang="T12">
                    <a:pos x="T4" y="T5"/>
                  </a:cxn>
                  <a:cxn ang="T13">
                    <a:pos x="T6" y="T7"/>
                  </a:cxn>
                  <a:cxn ang="T14">
                    <a:pos x="T8" y="T9"/>
                  </a:cxn>
                </a:cxnLst>
                <a:rect l="T15" t="T16" r="T17" b="T18"/>
                <a:pathLst>
                  <a:path w="1449" h="103">
                    <a:moveTo>
                      <a:pt x="0" y="87"/>
                    </a:moveTo>
                    <a:lnTo>
                      <a:pt x="2" y="103"/>
                    </a:lnTo>
                    <a:lnTo>
                      <a:pt x="1449" y="16"/>
                    </a:lnTo>
                    <a:lnTo>
                      <a:pt x="1447" y="0"/>
                    </a:lnTo>
                    <a:lnTo>
                      <a:pt x="0" y="87"/>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8"/>
              <p:cNvSpPr>
                <a:spLocks/>
              </p:cNvSpPr>
              <p:nvPr/>
            </p:nvSpPr>
            <p:spPr bwMode="auto">
              <a:xfrm rot="-686809">
                <a:off x="2345" y="2177"/>
                <a:ext cx="549" cy="104"/>
              </a:xfrm>
              <a:custGeom>
                <a:avLst/>
                <a:gdLst>
                  <a:gd name="T0" fmla="*/ 3 w 737"/>
                  <a:gd name="T1" fmla="*/ 0 h 138"/>
                  <a:gd name="T2" fmla="*/ 0 w 737"/>
                  <a:gd name="T3" fmla="*/ 16 h 138"/>
                  <a:gd name="T4" fmla="*/ 734 w 737"/>
                  <a:gd name="T5" fmla="*/ 138 h 138"/>
                  <a:gd name="T6" fmla="*/ 737 w 737"/>
                  <a:gd name="T7" fmla="*/ 122 h 138"/>
                  <a:gd name="T8" fmla="*/ 3 w 737"/>
                  <a:gd name="T9" fmla="*/ 0 h 138"/>
                  <a:gd name="T10" fmla="*/ 0 60000 65536"/>
                  <a:gd name="T11" fmla="*/ 0 60000 65536"/>
                  <a:gd name="T12" fmla="*/ 0 60000 65536"/>
                  <a:gd name="T13" fmla="*/ 0 60000 65536"/>
                  <a:gd name="T14" fmla="*/ 0 60000 65536"/>
                  <a:gd name="T15" fmla="*/ 0 w 737"/>
                  <a:gd name="T16" fmla="*/ 0 h 138"/>
                  <a:gd name="T17" fmla="*/ 737 w 737"/>
                  <a:gd name="T18" fmla="*/ 138 h 138"/>
                </a:gdLst>
                <a:ahLst/>
                <a:cxnLst>
                  <a:cxn ang="T10">
                    <a:pos x="T0" y="T1"/>
                  </a:cxn>
                  <a:cxn ang="T11">
                    <a:pos x="T2" y="T3"/>
                  </a:cxn>
                  <a:cxn ang="T12">
                    <a:pos x="T4" y="T5"/>
                  </a:cxn>
                  <a:cxn ang="T13">
                    <a:pos x="T6" y="T7"/>
                  </a:cxn>
                  <a:cxn ang="T14">
                    <a:pos x="T8" y="T9"/>
                  </a:cxn>
                </a:cxnLst>
                <a:rect l="T15" t="T16" r="T17" b="T18"/>
                <a:pathLst>
                  <a:path w="737" h="138">
                    <a:moveTo>
                      <a:pt x="3" y="0"/>
                    </a:moveTo>
                    <a:lnTo>
                      <a:pt x="0" y="16"/>
                    </a:lnTo>
                    <a:lnTo>
                      <a:pt x="734" y="138"/>
                    </a:lnTo>
                    <a:lnTo>
                      <a:pt x="737" y="122"/>
                    </a:lnTo>
                    <a:lnTo>
                      <a:pt x="3"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39"/>
              <p:cNvSpPr>
                <a:spLocks/>
              </p:cNvSpPr>
              <p:nvPr/>
            </p:nvSpPr>
            <p:spPr bwMode="auto">
              <a:xfrm rot="-686809">
                <a:off x="1627" y="2331"/>
                <a:ext cx="658" cy="80"/>
              </a:xfrm>
              <a:custGeom>
                <a:avLst/>
                <a:gdLst>
                  <a:gd name="T0" fmla="*/ 881 w 883"/>
                  <a:gd name="T1" fmla="*/ 109 h 109"/>
                  <a:gd name="T2" fmla="*/ 883 w 883"/>
                  <a:gd name="T3" fmla="*/ 93 h 109"/>
                  <a:gd name="T4" fmla="*/ 2 w 883"/>
                  <a:gd name="T5" fmla="*/ 0 h 109"/>
                  <a:gd name="T6" fmla="*/ 0 w 883"/>
                  <a:gd name="T7" fmla="*/ 16 h 109"/>
                  <a:gd name="T8" fmla="*/ 881 w 883"/>
                  <a:gd name="T9" fmla="*/ 109 h 109"/>
                  <a:gd name="T10" fmla="*/ 0 60000 65536"/>
                  <a:gd name="T11" fmla="*/ 0 60000 65536"/>
                  <a:gd name="T12" fmla="*/ 0 60000 65536"/>
                  <a:gd name="T13" fmla="*/ 0 60000 65536"/>
                  <a:gd name="T14" fmla="*/ 0 60000 65536"/>
                  <a:gd name="T15" fmla="*/ 0 w 883"/>
                  <a:gd name="T16" fmla="*/ 0 h 109"/>
                  <a:gd name="T17" fmla="*/ 883 w 883"/>
                  <a:gd name="T18" fmla="*/ 109 h 109"/>
                </a:gdLst>
                <a:ahLst/>
                <a:cxnLst>
                  <a:cxn ang="T10">
                    <a:pos x="T0" y="T1"/>
                  </a:cxn>
                  <a:cxn ang="T11">
                    <a:pos x="T2" y="T3"/>
                  </a:cxn>
                  <a:cxn ang="T12">
                    <a:pos x="T4" y="T5"/>
                  </a:cxn>
                  <a:cxn ang="T13">
                    <a:pos x="T6" y="T7"/>
                  </a:cxn>
                  <a:cxn ang="T14">
                    <a:pos x="T8" y="T9"/>
                  </a:cxn>
                </a:cxnLst>
                <a:rect l="T15" t="T16" r="T17" b="T18"/>
                <a:pathLst>
                  <a:path w="883" h="109">
                    <a:moveTo>
                      <a:pt x="881" y="109"/>
                    </a:moveTo>
                    <a:lnTo>
                      <a:pt x="883" y="93"/>
                    </a:lnTo>
                    <a:lnTo>
                      <a:pt x="2" y="0"/>
                    </a:lnTo>
                    <a:lnTo>
                      <a:pt x="0" y="16"/>
                    </a:lnTo>
                    <a:lnTo>
                      <a:pt x="881" y="109"/>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40"/>
              <p:cNvSpPr>
                <a:spLocks/>
              </p:cNvSpPr>
              <p:nvPr/>
            </p:nvSpPr>
            <p:spPr bwMode="auto">
              <a:xfrm rot="-686809">
                <a:off x="2194" y="2257"/>
                <a:ext cx="87" cy="96"/>
              </a:xfrm>
              <a:custGeom>
                <a:avLst/>
                <a:gdLst>
                  <a:gd name="T0" fmla="*/ 106 w 117"/>
                  <a:gd name="T1" fmla="*/ 130 h 130"/>
                  <a:gd name="T2" fmla="*/ 117 w 117"/>
                  <a:gd name="T3" fmla="*/ 117 h 130"/>
                  <a:gd name="T4" fmla="*/ 11 w 117"/>
                  <a:gd name="T5" fmla="*/ 0 h 130"/>
                  <a:gd name="T6" fmla="*/ 0 w 117"/>
                  <a:gd name="T7" fmla="*/ 13 h 130"/>
                  <a:gd name="T8" fmla="*/ 106 w 117"/>
                  <a:gd name="T9" fmla="*/ 130 h 130"/>
                  <a:gd name="T10" fmla="*/ 0 60000 65536"/>
                  <a:gd name="T11" fmla="*/ 0 60000 65536"/>
                  <a:gd name="T12" fmla="*/ 0 60000 65536"/>
                  <a:gd name="T13" fmla="*/ 0 60000 65536"/>
                  <a:gd name="T14" fmla="*/ 0 60000 65536"/>
                  <a:gd name="T15" fmla="*/ 0 w 117"/>
                  <a:gd name="T16" fmla="*/ 0 h 130"/>
                  <a:gd name="T17" fmla="*/ 117 w 117"/>
                  <a:gd name="T18" fmla="*/ 130 h 130"/>
                </a:gdLst>
                <a:ahLst/>
                <a:cxnLst>
                  <a:cxn ang="T10">
                    <a:pos x="T0" y="T1"/>
                  </a:cxn>
                  <a:cxn ang="T11">
                    <a:pos x="T2" y="T3"/>
                  </a:cxn>
                  <a:cxn ang="T12">
                    <a:pos x="T4" y="T5"/>
                  </a:cxn>
                  <a:cxn ang="T13">
                    <a:pos x="T6" y="T7"/>
                  </a:cxn>
                  <a:cxn ang="T14">
                    <a:pos x="T8" y="T9"/>
                  </a:cxn>
                </a:cxnLst>
                <a:rect l="T15" t="T16" r="T17" b="T18"/>
                <a:pathLst>
                  <a:path w="117" h="130">
                    <a:moveTo>
                      <a:pt x="106" y="130"/>
                    </a:moveTo>
                    <a:lnTo>
                      <a:pt x="117" y="117"/>
                    </a:lnTo>
                    <a:lnTo>
                      <a:pt x="11" y="0"/>
                    </a:lnTo>
                    <a:lnTo>
                      <a:pt x="0" y="13"/>
                    </a:lnTo>
                    <a:lnTo>
                      <a:pt x="106" y="13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41"/>
              <p:cNvSpPr>
                <a:spLocks/>
              </p:cNvSpPr>
              <p:nvPr/>
            </p:nvSpPr>
            <p:spPr bwMode="auto">
              <a:xfrm rot="-686809">
                <a:off x="1702" y="2596"/>
                <a:ext cx="637" cy="82"/>
              </a:xfrm>
              <a:custGeom>
                <a:avLst/>
                <a:gdLst>
                  <a:gd name="T0" fmla="*/ 854 w 854"/>
                  <a:gd name="T1" fmla="*/ 17 h 110"/>
                  <a:gd name="T2" fmla="*/ 853 w 854"/>
                  <a:gd name="T3" fmla="*/ 0 h 110"/>
                  <a:gd name="T4" fmla="*/ 0 w 854"/>
                  <a:gd name="T5" fmla="*/ 94 h 110"/>
                  <a:gd name="T6" fmla="*/ 2 w 854"/>
                  <a:gd name="T7" fmla="*/ 110 h 110"/>
                  <a:gd name="T8" fmla="*/ 854 w 854"/>
                  <a:gd name="T9" fmla="*/ 17 h 110"/>
                  <a:gd name="T10" fmla="*/ 0 60000 65536"/>
                  <a:gd name="T11" fmla="*/ 0 60000 65536"/>
                  <a:gd name="T12" fmla="*/ 0 60000 65536"/>
                  <a:gd name="T13" fmla="*/ 0 60000 65536"/>
                  <a:gd name="T14" fmla="*/ 0 60000 65536"/>
                  <a:gd name="T15" fmla="*/ 0 w 854"/>
                  <a:gd name="T16" fmla="*/ 0 h 110"/>
                  <a:gd name="T17" fmla="*/ 854 w 854"/>
                  <a:gd name="T18" fmla="*/ 110 h 110"/>
                </a:gdLst>
                <a:ahLst/>
                <a:cxnLst>
                  <a:cxn ang="T10">
                    <a:pos x="T0" y="T1"/>
                  </a:cxn>
                  <a:cxn ang="T11">
                    <a:pos x="T2" y="T3"/>
                  </a:cxn>
                  <a:cxn ang="T12">
                    <a:pos x="T4" y="T5"/>
                  </a:cxn>
                  <a:cxn ang="T13">
                    <a:pos x="T6" y="T7"/>
                  </a:cxn>
                  <a:cxn ang="T14">
                    <a:pos x="T8" y="T9"/>
                  </a:cxn>
                </a:cxnLst>
                <a:rect l="T15" t="T16" r="T17" b="T18"/>
                <a:pathLst>
                  <a:path w="854" h="110">
                    <a:moveTo>
                      <a:pt x="854" y="17"/>
                    </a:moveTo>
                    <a:lnTo>
                      <a:pt x="853" y="0"/>
                    </a:lnTo>
                    <a:lnTo>
                      <a:pt x="0" y="94"/>
                    </a:lnTo>
                    <a:lnTo>
                      <a:pt x="2" y="110"/>
                    </a:lnTo>
                    <a:lnTo>
                      <a:pt x="854" y="17"/>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42"/>
              <p:cNvSpPr>
                <a:spLocks/>
              </p:cNvSpPr>
              <p:nvPr/>
            </p:nvSpPr>
            <p:spPr bwMode="auto">
              <a:xfrm rot="-686809">
                <a:off x="2105" y="2558"/>
                <a:ext cx="229" cy="70"/>
              </a:xfrm>
              <a:custGeom>
                <a:avLst/>
                <a:gdLst>
                  <a:gd name="T0" fmla="*/ 309 w 309"/>
                  <a:gd name="T1" fmla="*/ 15 h 94"/>
                  <a:gd name="T2" fmla="*/ 305 w 309"/>
                  <a:gd name="T3" fmla="*/ 0 h 94"/>
                  <a:gd name="T4" fmla="*/ 0 w 309"/>
                  <a:gd name="T5" fmla="*/ 79 h 94"/>
                  <a:gd name="T6" fmla="*/ 4 w 309"/>
                  <a:gd name="T7" fmla="*/ 94 h 94"/>
                  <a:gd name="T8" fmla="*/ 309 w 309"/>
                  <a:gd name="T9" fmla="*/ 15 h 94"/>
                  <a:gd name="T10" fmla="*/ 0 60000 65536"/>
                  <a:gd name="T11" fmla="*/ 0 60000 65536"/>
                  <a:gd name="T12" fmla="*/ 0 60000 65536"/>
                  <a:gd name="T13" fmla="*/ 0 60000 65536"/>
                  <a:gd name="T14" fmla="*/ 0 60000 65536"/>
                  <a:gd name="T15" fmla="*/ 0 w 309"/>
                  <a:gd name="T16" fmla="*/ 0 h 94"/>
                  <a:gd name="T17" fmla="*/ 309 w 309"/>
                  <a:gd name="T18" fmla="*/ 94 h 94"/>
                </a:gdLst>
                <a:ahLst/>
                <a:cxnLst>
                  <a:cxn ang="T10">
                    <a:pos x="T0" y="T1"/>
                  </a:cxn>
                  <a:cxn ang="T11">
                    <a:pos x="T2" y="T3"/>
                  </a:cxn>
                  <a:cxn ang="T12">
                    <a:pos x="T4" y="T5"/>
                  </a:cxn>
                  <a:cxn ang="T13">
                    <a:pos x="T6" y="T7"/>
                  </a:cxn>
                  <a:cxn ang="T14">
                    <a:pos x="T8" y="T9"/>
                  </a:cxn>
                </a:cxnLst>
                <a:rect l="T15" t="T16" r="T17" b="T18"/>
                <a:pathLst>
                  <a:path w="309" h="94">
                    <a:moveTo>
                      <a:pt x="309" y="15"/>
                    </a:moveTo>
                    <a:lnTo>
                      <a:pt x="305" y="0"/>
                    </a:lnTo>
                    <a:lnTo>
                      <a:pt x="0" y="79"/>
                    </a:lnTo>
                    <a:lnTo>
                      <a:pt x="4" y="94"/>
                    </a:lnTo>
                    <a:lnTo>
                      <a:pt x="309" y="15"/>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43"/>
              <p:cNvSpPr>
                <a:spLocks/>
              </p:cNvSpPr>
              <p:nvPr/>
            </p:nvSpPr>
            <p:spPr bwMode="auto">
              <a:xfrm rot="-686809">
                <a:off x="3060" y="2258"/>
                <a:ext cx="1153" cy="74"/>
              </a:xfrm>
              <a:custGeom>
                <a:avLst/>
                <a:gdLst>
                  <a:gd name="T0" fmla="*/ 1545 w 1546"/>
                  <a:gd name="T1" fmla="*/ 98 h 98"/>
                  <a:gd name="T2" fmla="*/ 1546 w 1546"/>
                  <a:gd name="T3" fmla="*/ 82 h 98"/>
                  <a:gd name="T4" fmla="*/ 1 w 1546"/>
                  <a:gd name="T5" fmla="*/ 0 h 98"/>
                  <a:gd name="T6" fmla="*/ 0 w 1546"/>
                  <a:gd name="T7" fmla="*/ 17 h 98"/>
                  <a:gd name="T8" fmla="*/ 1545 w 1546"/>
                  <a:gd name="T9" fmla="*/ 98 h 98"/>
                  <a:gd name="T10" fmla="*/ 0 60000 65536"/>
                  <a:gd name="T11" fmla="*/ 0 60000 65536"/>
                  <a:gd name="T12" fmla="*/ 0 60000 65536"/>
                  <a:gd name="T13" fmla="*/ 0 60000 65536"/>
                  <a:gd name="T14" fmla="*/ 0 60000 65536"/>
                  <a:gd name="T15" fmla="*/ 0 w 1546"/>
                  <a:gd name="T16" fmla="*/ 0 h 98"/>
                  <a:gd name="T17" fmla="*/ 1546 w 1546"/>
                  <a:gd name="T18" fmla="*/ 98 h 98"/>
                </a:gdLst>
                <a:ahLst/>
                <a:cxnLst>
                  <a:cxn ang="T10">
                    <a:pos x="T0" y="T1"/>
                  </a:cxn>
                  <a:cxn ang="T11">
                    <a:pos x="T2" y="T3"/>
                  </a:cxn>
                  <a:cxn ang="T12">
                    <a:pos x="T4" y="T5"/>
                  </a:cxn>
                  <a:cxn ang="T13">
                    <a:pos x="T6" y="T7"/>
                  </a:cxn>
                  <a:cxn ang="T14">
                    <a:pos x="T8" y="T9"/>
                  </a:cxn>
                </a:cxnLst>
                <a:rect l="T15" t="T16" r="T17" b="T18"/>
                <a:pathLst>
                  <a:path w="1546" h="98">
                    <a:moveTo>
                      <a:pt x="1545" y="98"/>
                    </a:moveTo>
                    <a:lnTo>
                      <a:pt x="1546" y="82"/>
                    </a:lnTo>
                    <a:lnTo>
                      <a:pt x="1" y="0"/>
                    </a:lnTo>
                    <a:lnTo>
                      <a:pt x="0" y="17"/>
                    </a:lnTo>
                    <a:lnTo>
                      <a:pt x="1545" y="98"/>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44"/>
              <p:cNvSpPr>
                <a:spLocks/>
              </p:cNvSpPr>
              <p:nvPr/>
            </p:nvSpPr>
            <p:spPr bwMode="auto">
              <a:xfrm rot="-686809">
                <a:off x="2996" y="1988"/>
                <a:ext cx="1177" cy="98"/>
              </a:xfrm>
              <a:custGeom>
                <a:avLst/>
                <a:gdLst>
                  <a:gd name="T0" fmla="*/ 1579 w 1579"/>
                  <a:gd name="T1" fmla="*/ 17 h 132"/>
                  <a:gd name="T2" fmla="*/ 1578 w 1579"/>
                  <a:gd name="T3" fmla="*/ 0 h 132"/>
                  <a:gd name="T4" fmla="*/ 0 w 1579"/>
                  <a:gd name="T5" fmla="*/ 116 h 132"/>
                  <a:gd name="T6" fmla="*/ 2 w 1579"/>
                  <a:gd name="T7" fmla="*/ 132 h 132"/>
                  <a:gd name="T8" fmla="*/ 1579 w 1579"/>
                  <a:gd name="T9" fmla="*/ 17 h 132"/>
                  <a:gd name="T10" fmla="*/ 0 60000 65536"/>
                  <a:gd name="T11" fmla="*/ 0 60000 65536"/>
                  <a:gd name="T12" fmla="*/ 0 60000 65536"/>
                  <a:gd name="T13" fmla="*/ 0 60000 65536"/>
                  <a:gd name="T14" fmla="*/ 0 60000 65536"/>
                  <a:gd name="T15" fmla="*/ 0 w 1579"/>
                  <a:gd name="T16" fmla="*/ 0 h 132"/>
                  <a:gd name="T17" fmla="*/ 1579 w 1579"/>
                  <a:gd name="T18" fmla="*/ 132 h 132"/>
                </a:gdLst>
                <a:ahLst/>
                <a:cxnLst>
                  <a:cxn ang="T10">
                    <a:pos x="T0" y="T1"/>
                  </a:cxn>
                  <a:cxn ang="T11">
                    <a:pos x="T2" y="T3"/>
                  </a:cxn>
                  <a:cxn ang="T12">
                    <a:pos x="T4" y="T5"/>
                  </a:cxn>
                  <a:cxn ang="T13">
                    <a:pos x="T6" y="T7"/>
                  </a:cxn>
                  <a:cxn ang="T14">
                    <a:pos x="T8" y="T9"/>
                  </a:cxn>
                </a:cxnLst>
                <a:rect l="T15" t="T16" r="T17" b="T18"/>
                <a:pathLst>
                  <a:path w="1579" h="132">
                    <a:moveTo>
                      <a:pt x="1579" y="17"/>
                    </a:moveTo>
                    <a:lnTo>
                      <a:pt x="1578" y="0"/>
                    </a:lnTo>
                    <a:lnTo>
                      <a:pt x="0" y="116"/>
                    </a:lnTo>
                    <a:lnTo>
                      <a:pt x="2" y="132"/>
                    </a:lnTo>
                    <a:lnTo>
                      <a:pt x="1579" y="17"/>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45"/>
              <p:cNvSpPr>
                <a:spLocks/>
              </p:cNvSpPr>
              <p:nvPr/>
            </p:nvSpPr>
            <p:spPr bwMode="auto">
              <a:xfrm rot="-686809">
                <a:off x="3024" y="2089"/>
                <a:ext cx="1004" cy="209"/>
              </a:xfrm>
              <a:custGeom>
                <a:avLst/>
                <a:gdLst>
                  <a:gd name="T0" fmla="*/ 1344 w 1346"/>
                  <a:gd name="T1" fmla="*/ 282 h 282"/>
                  <a:gd name="T2" fmla="*/ 1346 w 1346"/>
                  <a:gd name="T3" fmla="*/ 265 h 282"/>
                  <a:gd name="T4" fmla="*/ 3 w 1346"/>
                  <a:gd name="T5" fmla="*/ 0 h 282"/>
                  <a:gd name="T6" fmla="*/ 0 w 1346"/>
                  <a:gd name="T7" fmla="*/ 16 h 282"/>
                  <a:gd name="T8" fmla="*/ 1344 w 1346"/>
                  <a:gd name="T9" fmla="*/ 282 h 282"/>
                  <a:gd name="T10" fmla="*/ 0 60000 65536"/>
                  <a:gd name="T11" fmla="*/ 0 60000 65536"/>
                  <a:gd name="T12" fmla="*/ 0 60000 65536"/>
                  <a:gd name="T13" fmla="*/ 0 60000 65536"/>
                  <a:gd name="T14" fmla="*/ 0 60000 65536"/>
                  <a:gd name="T15" fmla="*/ 0 w 1346"/>
                  <a:gd name="T16" fmla="*/ 0 h 282"/>
                  <a:gd name="T17" fmla="*/ 1346 w 1346"/>
                  <a:gd name="T18" fmla="*/ 282 h 282"/>
                </a:gdLst>
                <a:ahLst/>
                <a:cxnLst>
                  <a:cxn ang="T10">
                    <a:pos x="T0" y="T1"/>
                  </a:cxn>
                  <a:cxn ang="T11">
                    <a:pos x="T2" y="T3"/>
                  </a:cxn>
                  <a:cxn ang="T12">
                    <a:pos x="T4" y="T5"/>
                  </a:cxn>
                  <a:cxn ang="T13">
                    <a:pos x="T6" y="T7"/>
                  </a:cxn>
                  <a:cxn ang="T14">
                    <a:pos x="T8" y="T9"/>
                  </a:cxn>
                </a:cxnLst>
                <a:rect l="T15" t="T16" r="T17" b="T18"/>
                <a:pathLst>
                  <a:path w="1346" h="282">
                    <a:moveTo>
                      <a:pt x="1344" y="282"/>
                    </a:moveTo>
                    <a:lnTo>
                      <a:pt x="1346" y="265"/>
                    </a:lnTo>
                    <a:lnTo>
                      <a:pt x="3" y="0"/>
                    </a:lnTo>
                    <a:lnTo>
                      <a:pt x="0" y="16"/>
                    </a:lnTo>
                    <a:lnTo>
                      <a:pt x="1344" y="282"/>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46"/>
              <p:cNvSpPr>
                <a:spLocks/>
              </p:cNvSpPr>
              <p:nvPr/>
            </p:nvSpPr>
            <p:spPr bwMode="auto">
              <a:xfrm rot="-686809">
                <a:off x="3033" y="2068"/>
                <a:ext cx="982" cy="222"/>
              </a:xfrm>
              <a:custGeom>
                <a:avLst/>
                <a:gdLst>
                  <a:gd name="T0" fmla="*/ 1317 w 1317"/>
                  <a:gd name="T1" fmla="*/ 16 h 298"/>
                  <a:gd name="T2" fmla="*/ 1314 w 1317"/>
                  <a:gd name="T3" fmla="*/ 0 h 298"/>
                  <a:gd name="T4" fmla="*/ 0 w 1317"/>
                  <a:gd name="T5" fmla="*/ 281 h 298"/>
                  <a:gd name="T6" fmla="*/ 3 w 1317"/>
                  <a:gd name="T7" fmla="*/ 298 h 298"/>
                  <a:gd name="T8" fmla="*/ 1317 w 1317"/>
                  <a:gd name="T9" fmla="*/ 16 h 298"/>
                  <a:gd name="T10" fmla="*/ 0 60000 65536"/>
                  <a:gd name="T11" fmla="*/ 0 60000 65536"/>
                  <a:gd name="T12" fmla="*/ 0 60000 65536"/>
                  <a:gd name="T13" fmla="*/ 0 60000 65536"/>
                  <a:gd name="T14" fmla="*/ 0 60000 65536"/>
                  <a:gd name="T15" fmla="*/ 0 w 1317"/>
                  <a:gd name="T16" fmla="*/ 0 h 298"/>
                  <a:gd name="T17" fmla="*/ 1317 w 1317"/>
                  <a:gd name="T18" fmla="*/ 298 h 298"/>
                </a:gdLst>
                <a:ahLst/>
                <a:cxnLst>
                  <a:cxn ang="T10">
                    <a:pos x="T0" y="T1"/>
                  </a:cxn>
                  <a:cxn ang="T11">
                    <a:pos x="T2" y="T3"/>
                  </a:cxn>
                  <a:cxn ang="T12">
                    <a:pos x="T4" y="T5"/>
                  </a:cxn>
                  <a:cxn ang="T13">
                    <a:pos x="T6" y="T7"/>
                  </a:cxn>
                  <a:cxn ang="T14">
                    <a:pos x="T8" y="T9"/>
                  </a:cxn>
                </a:cxnLst>
                <a:rect l="T15" t="T16" r="T17" b="T18"/>
                <a:pathLst>
                  <a:path w="1317" h="298">
                    <a:moveTo>
                      <a:pt x="1317" y="16"/>
                    </a:moveTo>
                    <a:lnTo>
                      <a:pt x="1314" y="0"/>
                    </a:lnTo>
                    <a:lnTo>
                      <a:pt x="0" y="281"/>
                    </a:lnTo>
                    <a:lnTo>
                      <a:pt x="3" y="298"/>
                    </a:lnTo>
                    <a:lnTo>
                      <a:pt x="1317" y="16"/>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47"/>
              <p:cNvSpPr>
                <a:spLocks/>
              </p:cNvSpPr>
              <p:nvPr/>
            </p:nvSpPr>
            <p:spPr bwMode="auto">
              <a:xfrm rot="-686809">
                <a:off x="2384" y="2167"/>
                <a:ext cx="525" cy="109"/>
              </a:xfrm>
              <a:custGeom>
                <a:avLst/>
                <a:gdLst>
                  <a:gd name="T0" fmla="*/ 703 w 703"/>
                  <a:gd name="T1" fmla="*/ 16 h 145"/>
                  <a:gd name="T2" fmla="*/ 701 w 703"/>
                  <a:gd name="T3" fmla="*/ 0 h 145"/>
                  <a:gd name="T4" fmla="*/ 0 w 703"/>
                  <a:gd name="T5" fmla="*/ 129 h 145"/>
                  <a:gd name="T6" fmla="*/ 3 w 703"/>
                  <a:gd name="T7" fmla="*/ 145 h 145"/>
                  <a:gd name="T8" fmla="*/ 703 w 703"/>
                  <a:gd name="T9" fmla="*/ 16 h 145"/>
                  <a:gd name="T10" fmla="*/ 0 60000 65536"/>
                  <a:gd name="T11" fmla="*/ 0 60000 65536"/>
                  <a:gd name="T12" fmla="*/ 0 60000 65536"/>
                  <a:gd name="T13" fmla="*/ 0 60000 65536"/>
                  <a:gd name="T14" fmla="*/ 0 60000 65536"/>
                  <a:gd name="T15" fmla="*/ 0 w 703"/>
                  <a:gd name="T16" fmla="*/ 0 h 145"/>
                  <a:gd name="T17" fmla="*/ 703 w 703"/>
                  <a:gd name="T18" fmla="*/ 145 h 145"/>
                </a:gdLst>
                <a:ahLst/>
                <a:cxnLst>
                  <a:cxn ang="T10">
                    <a:pos x="T0" y="T1"/>
                  </a:cxn>
                  <a:cxn ang="T11">
                    <a:pos x="T2" y="T3"/>
                  </a:cxn>
                  <a:cxn ang="T12">
                    <a:pos x="T4" y="T5"/>
                  </a:cxn>
                  <a:cxn ang="T13">
                    <a:pos x="T6" y="T7"/>
                  </a:cxn>
                  <a:cxn ang="T14">
                    <a:pos x="T8" y="T9"/>
                  </a:cxn>
                </a:cxnLst>
                <a:rect l="T15" t="T16" r="T17" b="T18"/>
                <a:pathLst>
                  <a:path w="703" h="145">
                    <a:moveTo>
                      <a:pt x="703" y="16"/>
                    </a:moveTo>
                    <a:lnTo>
                      <a:pt x="701" y="0"/>
                    </a:lnTo>
                    <a:lnTo>
                      <a:pt x="0" y="129"/>
                    </a:lnTo>
                    <a:lnTo>
                      <a:pt x="3" y="145"/>
                    </a:lnTo>
                    <a:lnTo>
                      <a:pt x="703" y="16"/>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48"/>
              <p:cNvSpPr>
                <a:spLocks/>
              </p:cNvSpPr>
              <p:nvPr/>
            </p:nvSpPr>
            <p:spPr bwMode="auto">
              <a:xfrm rot="-686809">
                <a:off x="2941" y="2098"/>
                <a:ext cx="167" cy="70"/>
              </a:xfrm>
              <a:custGeom>
                <a:avLst/>
                <a:gdLst>
                  <a:gd name="T0" fmla="*/ 0 w 223"/>
                  <a:gd name="T1" fmla="*/ 81 h 96"/>
                  <a:gd name="T2" fmla="*/ 6 w 223"/>
                  <a:gd name="T3" fmla="*/ 96 h 96"/>
                  <a:gd name="T4" fmla="*/ 223 w 223"/>
                  <a:gd name="T5" fmla="*/ 15 h 96"/>
                  <a:gd name="T6" fmla="*/ 218 w 223"/>
                  <a:gd name="T7" fmla="*/ 0 h 96"/>
                  <a:gd name="T8" fmla="*/ 0 w 223"/>
                  <a:gd name="T9" fmla="*/ 81 h 96"/>
                  <a:gd name="T10" fmla="*/ 0 60000 65536"/>
                  <a:gd name="T11" fmla="*/ 0 60000 65536"/>
                  <a:gd name="T12" fmla="*/ 0 60000 65536"/>
                  <a:gd name="T13" fmla="*/ 0 60000 65536"/>
                  <a:gd name="T14" fmla="*/ 0 60000 65536"/>
                  <a:gd name="T15" fmla="*/ 0 w 223"/>
                  <a:gd name="T16" fmla="*/ 0 h 96"/>
                  <a:gd name="T17" fmla="*/ 223 w 223"/>
                  <a:gd name="T18" fmla="*/ 96 h 96"/>
                </a:gdLst>
                <a:ahLst/>
                <a:cxnLst>
                  <a:cxn ang="T10">
                    <a:pos x="T0" y="T1"/>
                  </a:cxn>
                  <a:cxn ang="T11">
                    <a:pos x="T2" y="T3"/>
                  </a:cxn>
                  <a:cxn ang="T12">
                    <a:pos x="T4" y="T5"/>
                  </a:cxn>
                  <a:cxn ang="T13">
                    <a:pos x="T6" y="T7"/>
                  </a:cxn>
                  <a:cxn ang="T14">
                    <a:pos x="T8" y="T9"/>
                  </a:cxn>
                </a:cxnLst>
                <a:rect l="T15" t="T16" r="T17" b="T18"/>
                <a:pathLst>
                  <a:path w="223" h="96">
                    <a:moveTo>
                      <a:pt x="0" y="81"/>
                    </a:moveTo>
                    <a:lnTo>
                      <a:pt x="6" y="96"/>
                    </a:lnTo>
                    <a:lnTo>
                      <a:pt x="223" y="15"/>
                    </a:lnTo>
                    <a:lnTo>
                      <a:pt x="218" y="0"/>
                    </a:lnTo>
                    <a:lnTo>
                      <a:pt x="0" y="81"/>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Rectangle 49"/>
              <p:cNvSpPr>
                <a:spLocks noChangeArrowheads="1"/>
              </p:cNvSpPr>
              <p:nvPr/>
            </p:nvSpPr>
            <p:spPr bwMode="auto">
              <a:xfrm rot="-686809">
                <a:off x="4035" y="2148"/>
                <a:ext cx="123" cy="62"/>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50" name="Rectangle 50"/>
              <p:cNvSpPr>
                <a:spLocks noChangeArrowheads="1"/>
              </p:cNvSpPr>
              <p:nvPr/>
            </p:nvSpPr>
            <p:spPr bwMode="auto">
              <a:xfrm rot="-686809">
                <a:off x="4150" y="1834"/>
                <a:ext cx="122" cy="62"/>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51" name="Rectangle 51"/>
              <p:cNvSpPr>
                <a:spLocks noChangeArrowheads="1"/>
              </p:cNvSpPr>
              <p:nvPr/>
            </p:nvSpPr>
            <p:spPr bwMode="auto">
              <a:xfrm rot="-686809">
                <a:off x="2276" y="2184"/>
                <a:ext cx="121" cy="56"/>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52" name="Rectangle 52"/>
              <p:cNvSpPr>
                <a:spLocks noChangeArrowheads="1"/>
              </p:cNvSpPr>
              <p:nvPr/>
            </p:nvSpPr>
            <p:spPr bwMode="auto">
              <a:xfrm rot="-686809">
                <a:off x="3160" y="2435"/>
                <a:ext cx="121" cy="62"/>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53" name="Rectangle 53"/>
              <p:cNvSpPr>
                <a:spLocks noChangeArrowheads="1"/>
              </p:cNvSpPr>
              <p:nvPr/>
            </p:nvSpPr>
            <p:spPr bwMode="auto">
              <a:xfrm rot="-686809">
                <a:off x="2343" y="2620"/>
                <a:ext cx="123" cy="59"/>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54" name="Freeform 54"/>
              <p:cNvSpPr>
                <a:spLocks/>
              </p:cNvSpPr>
              <p:nvPr/>
            </p:nvSpPr>
            <p:spPr bwMode="auto">
              <a:xfrm rot="-686809">
                <a:off x="2138" y="2291"/>
                <a:ext cx="146" cy="69"/>
              </a:xfrm>
              <a:custGeom>
                <a:avLst/>
                <a:gdLst>
                  <a:gd name="T0" fmla="*/ 6 w 195"/>
                  <a:gd name="T1" fmla="*/ 0 h 93"/>
                  <a:gd name="T2" fmla="*/ 0 w 195"/>
                  <a:gd name="T3" fmla="*/ 15 h 93"/>
                  <a:gd name="T4" fmla="*/ 189 w 195"/>
                  <a:gd name="T5" fmla="*/ 93 h 93"/>
                  <a:gd name="T6" fmla="*/ 195 w 195"/>
                  <a:gd name="T7" fmla="*/ 78 h 93"/>
                  <a:gd name="T8" fmla="*/ 6 w 195"/>
                  <a:gd name="T9" fmla="*/ 0 h 93"/>
                  <a:gd name="T10" fmla="*/ 0 60000 65536"/>
                  <a:gd name="T11" fmla="*/ 0 60000 65536"/>
                  <a:gd name="T12" fmla="*/ 0 60000 65536"/>
                  <a:gd name="T13" fmla="*/ 0 60000 65536"/>
                  <a:gd name="T14" fmla="*/ 0 60000 65536"/>
                  <a:gd name="T15" fmla="*/ 0 w 195"/>
                  <a:gd name="T16" fmla="*/ 0 h 93"/>
                  <a:gd name="T17" fmla="*/ 195 w 195"/>
                  <a:gd name="T18" fmla="*/ 93 h 93"/>
                </a:gdLst>
                <a:ahLst/>
                <a:cxnLst>
                  <a:cxn ang="T10">
                    <a:pos x="T0" y="T1"/>
                  </a:cxn>
                  <a:cxn ang="T11">
                    <a:pos x="T2" y="T3"/>
                  </a:cxn>
                  <a:cxn ang="T12">
                    <a:pos x="T4" y="T5"/>
                  </a:cxn>
                  <a:cxn ang="T13">
                    <a:pos x="T6" y="T7"/>
                  </a:cxn>
                  <a:cxn ang="T14">
                    <a:pos x="T8" y="T9"/>
                  </a:cxn>
                </a:cxnLst>
                <a:rect l="T15" t="T16" r="T17" b="T18"/>
                <a:pathLst>
                  <a:path w="195" h="93">
                    <a:moveTo>
                      <a:pt x="6" y="0"/>
                    </a:moveTo>
                    <a:lnTo>
                      <a:pt x="0" y="15"/>
                    </a:lnTo>
                    <a:lnTo>
                      <a:pt x="189" y="93"/>
                    </a:lnTo>
                    <a:lnTo>
                      <a:pt x="195" y="78"/>
                    </a:lnTo>
                    <a:lnTo>
                      <a:pt x="6"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Rectangle 55"/>
              <p:cNvSpPr>
                <a:spLocks noChangeArrowheads="1"/>
              </p:cNvSpPr>
              <p:nvPr/>
            </p:nvSpPr>
            <p:spPr bwMode="auto">
              <a:xfrm rot="-686809">
                <a:off x="2942" y="2484"/>
                <a:ext cx="122" cy="60"/>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56" name="Rectangle 56"/>
              <p:cNvSpPr>
                <a:spLocks noChangeArrowheads="1"/>
              </p:cNvSpPr>
              <p:nvPr/>
            </p:nvSpPr>
            <p:spPr bwMode="auto">
              <a:xfrm rot="-686809">
                <a:off x="3168" y="2007"/>
                <a:ext cx="122" cy="62"/>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57" name="Freeform 57"/>
              <p:cNvSpPr>
                <a:spLocks/>
              </p:cNvSpPr>
              <p:nvPr/>
            </p:nvSpPr>
            <p:spPr bwMode="auto">
              <a:xfrm rot="-686809">
                <a:off x="3070" y="2351"/>
                <a:ext cx="224" cy="98"/>
              </a:xfrm>
              <a:custGeom>
                <a:avLst/>
                <a:gdLst>
                  <a:gd name="T0" fmla="*/ 7 w 302"/>
                  <a:gd name="T1" fmla="*/ 0 h 132"/>
                  <a:gd name="T2" fmla="*/ 0 w 302"/>
                  <a:gd name="T3" fmla="*/ 15 h 132"/>
                  <a:gd name="T4" fmla="*/ 295 w 302"/>
                  <a:gd name="T5" fmla="*/ 132 h 132"/>
                  <a:gd name="T6" fmla="*/ 302 w 302"/>
                  <a:gd name="T7" fmla="*/ 117 h 132"/>
                  <a:gd name="T8" fmla="*/ 7 w 302"/>
                  <a:gd name="T9" fmla="*/ 0 h 132"/>
                  <a:gd name="T10" fmla="*/ 0 60000 65536"/>
                  <a:gd name="T11" fmla="*/ 0 60000 65536"/>
                  <a:gd name="T12" fmla="*/ 0 60000 65536"/>
                  <a:gd name="T13" fmla="*/ 0 60000 65536"/>
                  <a:gd name="T14" fmla="*/ 0 60000 65536"/>
                  <a:gd name="T15" fmla="*/ 0 w 302"/>
                  <a:gd name="T16" fmla="*/ 0 h 132"/>
                  <a:gd name="T17" fmla="*/ 302 w 302"/>
                  <a:gd name="T18" fmla="*/ 132 h 132"/>
                </a:gdLst>
                <a:ahLst/>
                <a:cxnLst>
                  <a:cxn ang="T10">
                    <a:pos x="T0" y="T1"/>
                  </a:cxn>
                  <a:cxn ang="T11">
                    <a:pos x="T2" y="T3"/>
                  </a:cxn>
                  <a:cxn ang="T12">
                    <a:pos x="T4" y="T5"/>
                  </a:cxn>
                  <a:cxn ang="T13">
                    <a:pos x="T6" y="T7"/>
                  </a:cxn>
                  <a:cxn ang="T14">
                    <a:pos x="T8" y="T9"/>
                  </a:cxn>
                </a:cxnLst>
                <a:rect l="T15" t="T16" r="T17" b="T18"/>
                <a:pathLst>
                  <a:path w="302" h="132">
                    <a:moveTo>
                      <a:pt x="7" y="0"/>
                    </a:moveTo>
                    <a:lnTo>
                      <a:pt x="0" y="15"/>
                    </a:lnTo>
                    <a:lnTo>
                      <a:pt x="295" y="132"/>
                    </a:lnTo>
                    <a:lnTo>
                      <a:pt x="302" y="117"/>
                    </a:lnTo>
                    <a:lnTo>
                      <a:pt x="7"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58"/>
              <p:cNvSpPr>
                <a:spLocks/>
              </p:cNvSpPr>
              <p:nvPr/>
            </p:nvSpPr>
            <p:spPr bwMode="auto">
              <a:xfrm rot="-686809">
                <a:off x="3017" y="2400"/>
                <a:ext cx="140" cy="97"/>
              </a:xfrm>
              <a:custGeom>
                <a:avLst/>
                <a:gdLst>
                  <a:gd name="T0" fmla="*/ 9 w 188"/>
                  <a:gd name="T1" fmla="*/ 0 h 129"/>
                  <a:gd name="T2" fmla="*/ 0 w 188"/>
                  <a:gd name="T3" fmla="*/ 14 h 129"/>
                  <a:gd name="T4" fmla="*/ 180 w 188"/>
                  <a:gd name="T5" fmla="*/ 129 h 129"/>
                  <a:gd name="T6" fmla="*/ 188 w 188"/>
                  <a:gd name="T7" fmla="*/ 116 h 129"/>
                  <a:gd name="T8" fmla="*/ 9 w 188"/>
                  <a:gd name="T9" fmla="*/ 0 h 129"/>
                  <a:gd name="T10" fmla="*/ 0 60000 65536"/>
                  <a:gd name="T11" fmla="*/ 0 60000 65536"/>
                  <a:gd name="T12" fmla="*/ 0 60000 65536"/>
                  <a:gd name="T13" fmla="*/ 0 60000 65536"/>
                  <a:gd name="T14" fmla="*/ 0 60000 65536"/>
                  <a:gd name="T15" fmla="*/ 0 w 188"/>
                  <a:gd name="T16" fmla="*/ 0 h 129"/>
                  <a:gd name="T17" fmla="*/ 188 w 188"/>
                  <a:gd name="T18" fmla="*/ 129 h 129"/>
                </a:gdLst>
                <a:ahLst/>
                <a:cxnLst>
                  <a:cxn ang="T10">
                    <a:pos x="T0" y="T1"/>
                  </a:cxn>
                  <a:cxn ang="T11">
                    <a:pos x="T2" y="T3"/>
                  </a:cxn>
                  <a:cxn ang="T12">
                    <a:pos x="T4" y="T5"/>
                  </a:cxn>
                  <a:cxn ang="T13">
                    <a:pos x="T6" y="T7"/>
                  </a:cxn>
                  <a:cxn ang="T14">
                    <a:pos x="T8" y="T9"/>
                  </a:cxn>
                </a:cxnLst>
                <a:rect l="T15" t="T16" r="T17" b="T18"/>
                <a:pathLst>
                  <a:path w="188" h="129">
                    <a:moveTo>
                      <a:pt x="9" y="0"/>
                    </a:moveTo>
                    <a:lnTo>
                      <a:pt x="0" y="14"/>
                    </a:lnTo>
                    <a:lnTo>
                      <a:pt x="180" y="129"/>
                    </a:lnTo>
                    <a:lnTo>
                      <a:pt x="188" y="116"/>
                    </a:lnTo>
                    <a:lnTo>
                      <a:pt x="9"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59"/>
              <p:cNvSpPr>
                <a:spLocks/>
              </p:cNvSpPr>
              <p:nvPr/>
            </p:nvSpPr>
            <p:spPr bwMode="auto">
              <a:xfrm rot="-686809">
                <a:off x="2447" y="2461"/>
                <a:ext cx="491" cy="121"/>
              </a:xfrm>
              <a:custGeom>
                <a:avLst/>
                <a:gdLst>
                  <a:gd name="T0" fmla="*/ 3 w 657"/>
                  <a:gd name="T1" fmla="*/ 0 h 162"/>
                  <a:gd name="T2" fmla="*/ 0 w 657"/>
                  <a:gd name="T3" fmla="*/ 17 h 162"/>
                  <a:gd name="T4" fmla="*/ 654 w 657"/>
                  <a:gd name="T5" fmla="*/ 162 h 162"/>
                  <a:gd name="T6" fmla="*/ 657 w 657"/>
                  <a:gd name="T7" fmla="*/ 146 h 162"/>
                  <a:gd name="T8" fmla="*/ 3 w 657"/>
                  <a:gd name="T9" fmla="*/ 0 h 162"/>
                  <a:gd name="T10" fmla="*/ 0 60000 65536"/>
                  <a:gd name="T11" fmla="*/ 0 60000 65536"/>
                  <a:gd name="T12" fmla="*/ 0 60000 65536"/>
                  <a:gd name="T13" fmla="*/ 0 60000 65536"/>
                  <a:gd name="T14" fmla="*/ 0 60000 65536"/>
                  <a:gd name="T15" fmla="*/ 0 w 657"/>
                  <a:gd name="T16" fmla="*/ 0 h 162"/>
                  <a:gd name="T17" fmla="*/ 657 w 657"/>
                  <a:gd name="T18" fmla="*/ 162 h 162"/>
                </a:gdLst>
                <a:ahLst/>
                <a:cxnLst>
                  <a:cxn ang="T10">
                    <a:pos x="T0" y="T1"/>
                  </a:cxn>
                  <a:cxn ang="T11">
                    <a:pos x="T2" y="T3"/>
                  </a:cxn>
                  <a:cxn ang="T12">
                    <a:pos x="T4" y="T5"/>
                  </a:cxn>
                  <a:cxn ang="T13">
                    <a:pos x="T6" y="T7"/>
                  </a:cxn>
                  <a:cxn ang="T14">
                    <a:pos x="T8" y="T9"/>
                  </a:cxn>
                </a:cxnLst>
                <a:rect l="T15" t="T16" r="T17" b="T18"/>
                <a:pathLst>
                  <a:path w="657" h="162">
                    <a:moveTo>
                      <a:pt x="3" y="0"/>
                    </a:moveTo>
                    <a:lnTo>
                      <a:pt x="0" y="17"/>
                    </a:lnTo>
                    <a:lnTo>
                      <a:pt x="654" y="162"/>
                    </a:lnTo>
                    <a:lnTo>
                      <a:pt x="657" y="146"/>
                    </a:lnTo>
                    <a:lnTo>
                      <a:pt x="3"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60"/>
              <p:cNvSpPr>
                <a:spLocks/>
              </p:cNvSpPr>
              <p:nvPr/>
            </p:nvSpPr>
            <p:spPr bwMode="auto">
              <a:xfrm rot="-686809">
                <a:off x="2381" y="2454"/>
                <a:ext cx="584" cy="118"/>
              </a:xfrm>
              <a:custGeom>
                <a:avLst/>
                <a:gdLst>
                  <a:gd name="T0" fmla="*/ 0 w 780"/>
                  <a:gd name="T1" fmla="*/ 142 h 158"/>
                  <a:gd name="T2" fmla="*/ 2 w 780"/>
                  <a:gd name="T3" fmla="*/ 158 h 158"/>
                  <a:gd name="T4" fmla="*/ 780 w 780"/>
                  <a:gd name="T5" fmla="*/ 17 h 158"/>
                  <a:gd name="T6" fmla="*/ 778 w 780"/>
                  <a:gd name="T7" fmla="*/ 0 h 158"/>
                  <a:gd name="T8" fmla="*/ 0 w 780"/>
                  <a:gd name="T9" fmla="*/ 142 h 158"/>
                  <a:gd name="T10" fmla="*/ 0 60000 65536"/>
                  <a:gd name="T11" fmla="*/ 0 60000 65536"/>
                  <a:gd name="T12" fmla="*/ 0 60000 65536"/>
                  <a:gd name="T13" fmla="*/ 0 60000 65536"/>
                  <a:gd name="T14" fmla="*/ 0 60000 65536"/>
                  <a:gd name="T15" fmla="*/ 0 w 780"/>
                  <a:gd name="T16" fmla="*/ 0 h 158"/>
                  <a:gd name="T17" fmla="*/ 780 w 780"/>
                  <a:gd name="T18" fmla="*/ 158 h 158"/>
                </a:gdLst>
                <a:ahLst/>
                <a:cxnLst>
                  <a:cxn ang="T10">
                    <a:pos x="T0" y="T1"/>
                  </a:cxn>
                  <a:cxn ang="T11">
                    <a:pos x="T2" y="T3"/>
                  </a:cxn>
                  <a:cxn ang="T12">
                    <a:pos x="T4" y="T5"/>
                  </a:cxn>
                  <a:cxn ang="T13">
                    <a:pos x="T6" y="T7"/>
                  </a:cxn>
                  <a:cxn ang="T14">
                    <a:pos x="T8" y="T9"/>
                  </a:cxn>
                </a:cxnLst>
                <a:rect l="T15" t="T16" r="T17" b="T18"/>
                <a:pathLst>
                  <a:path w="780" h="158">
                    <a:moveTo>
                      <a:pt x="0" y="142"/>
                    </a:moveTo>
                    <a:lnTo>
                      <a:pt x="2" y="158"/>
                    </a:lnTo>
                    <a:lnTo>
                      <a:pt x="780" y="17"/>
                    </a:lnTo>
                    <a:lnTo>
                      <a:pt x="778" y="0"/>
                    </a:lnTo>
                    <a:lnTo>
                      <a:pt x="0" y="142"/>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61"/>
              <p:cNvSpPr>
                <a:spLocks/>
              </p:cNvSpPr>
              <p:nvPr/>
            </p:nvSpPr>
            <p:spPr bwMode="auto">
              <a:xfrm rot="-686809">
                <a:off x="3003" y="2085"/>
                <a:ext cx="244" cy="94"/>
              </a:xfrm>
              <a:custGeom>
                <a:avLst/>
                <a:gdLst>
                  <a:gd name="T0" fmla="*/ 0 w 327"/>
                  <a:gd name="T1" fmla="*/ 110 h 125"/>
                  <a:gd name="T2" fmla="*/ 5 w 327"/>
                  <a:gd name="T3" fmla="*/ 125 h 125"/>
                  <a:gd name="T4" fmla="*/ 327 w 327"/>
                  <a:gd name="T5" fmla="*/ 15 h 125"/>
                  <a:gd name="T6" fmla="*/ 322 w 327"/>
                  <a:gd name="T7" fmla="*/ 0 h 125"/>
                  <a:gd name="T8" fmla="*/ 0 w 327"/>
                  <a:gd name="T9" fmla="*/ 110 h 125"/>
                  <a:gd name="T10" fmla="*/ 0 60000 65536"/>
                  <a:gd name="T11" fmla="*/ 0 60000 65536"/>
                  <a:gd name="T12" fmla="*/ 0 60000 65536"/>
                  <a:gd name="T13" fmla="*/ 0 60000 65536"/>
                  <a:gd name="T14" fmla="*/ 0 60000 65536"/>
                  <a:gd name="T15" fmla="*/ 0 w 327"/>
                  <a:gd name="T16" fmla="*/ 0 h 125"/>
                  <a:gd name="T17" fmla="*/ 327 w 327"/>
                  <a:gd name="T18" fmla="*/ 125 h 125"/>
                </a:gdLst>
                <a:ahLst/>
                <a:cxnLst>
                  <a:cxn ang="T10">
                    <a:pos x="T0" y="T1"/>
                  </a:cxn>
                  <a:cxn ang="T11">
                    <a:pos x="T2" y="T3"/>
                  </a:cxn>
                  <a:cxn ang="T12">
                    <a:pos x="T4" y="T5"/>
                  </a:cxn>
                  <a:cxn ang="T13">
                    <a:pos x="T6" y="T7"/>
                  </a:cxn>
                  <a:cxn ang="T14">
                    <a:pos x="T8" y="T9"/>
                  </a:cxn>
                </a:cxnLst>
                <a:rect l="T15" t="T16" r="T17" b="T18"/>
                <a:pathLst>
                  <a:path w="327" h="125">
                    <a:moveTo>
                      <a:pt x="0" y="110"/>
                    </a:moveTo>
                    <a:lnTo>
                      <a:pt x="5" y="125"/>
                    </a:lnTo>
                    <a:lnTo>
                      <a:pt x="327" y="15"/>
                    </a:lnTo>
                    <a:lnTo>
                      <a:pt x="322" y="0"/>
                    </a:lnTo>
                    <a:lnTo>
                      <a:pt x="0" y="11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Freeform 62"/>
              <p:cNvSpPr>
                <a:spLocks/>
              </p:cNvSpPr>
              <p:nvPr/>
            </p:nvSpPr>
            <p:spPr bwMode="auto">
              <a:xfrm rot="-686809">
                <a:off x="2232" y="2568"/>
                <a:ext cx="167" cy="68"/>
              </a:xfrm>
              <a:custGeom>
                <a:avLst/>
                <a:gdLst>
                  <a:gd name="T0" fmla="*/ 224 w 224"/>
                  <a:gd name="T1" fmla="*/ 15 h 91"/>
                  <a:gd name="T2" fmla="*/ 219 w 224"/>
                  <a:gd name="T3" fmla="*/ 0 h 91"/>
                  <a:gd name="T4" fmla="*/ 0 w 224"/>
                  <a:gd name="T5" fmla="*/ 76 h 91"/>
                  <a:gd name="T6" fmla="*/ 5 w 224"/>
                  <a:gd name="T7" fmla="*/ 91 h 91"/>
                  <a:gd name="T8" fmla="*/ 224 w 224"/>
                  <a:gd name="T9" fmla="*/ 15 h 91"/>
                  <a:gd name="T10" fmla="*/ 0 60000 65536"/>
                  <a:gd name="T11" fmla="*/ 0 60000 65536"/>
                  <a:gd name="T12" fmla="*/ 0 60000 65536"/>
                  <a:gd name="T13" fmla="*/ 0 60000 65536"/>
                  <a:gd name="T14" fmla="*/ 0 60000 65536"/>
                  <a:gd name="T15" fmla="*/ 0 w 224"/>
                  <a:gd name="T16" fmla="*/ 0 h 91"/>
                  <a:gd name="T17" fmla="*/ 224 w 224"/>
                  <a:gd name="T18" fmla="*/ 91 h 91"/>
                </a:gdLst>
                <a:ahLst/>
                <a:cxnLst>
                  <a:cxn ang="T10">
                    <a:pos x="T0" y="T1"/>
                  </a:cxn>
                  <a:cxn ang="T11">
                    <a:pos x="T2" y="T3"/>
                  </a:cxn>
                  <a:cxn ang="T12">
                    <a:pos x="T4" y="T5"/>
                  </a:cxn>
                  <a:cxn ang="T13">
                    <a:pos x="T6" y="T7"/>
                  </a:cxn>
                  <a:cxn ang="T14">
                    <a:pos x="T8" y="T9"/>
                  </a:cxn>
                </a:cxnLst>
                <a:rect l="T15" t="T16" r="T17" b="T18"/>
                <a:pathLst>
                  <a:path w="224" h="91">
                    <a:moveTo>
                      <a:pt x="224" y="15"/>
                    </a:moveTo>
                    <a:lnTo>
                      <a:pt x="219" y="0"/>
                    </a:lnTo>
                    <a:lnTo>
                      <a:pt x="0" y="76"/>
                    </a:lnTo>
                    <a:lnTo>
                      <a:pt x="5" y="91"/>
                    </a:lnTo>
                    <a:lnTo>
                      <a:pt x="224" y="15"/>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 name="Freeform 63"/>
              <p:cNvSpPr>
                <a:spLocks/>
              </p:cNvSpPr>
              <p:nvPr/>
            </p:nvSpPr>
            <p:spPr bwMode="auto">
              <a:xfrm rot="-686809">
                <a:off x="1217" y="2383"/>
                <a:ext cx="1704" cy="71"/>
              </a:xfrm>
              <a:custGeom>
                <a:avLst/>
                <a:gdLst>
                  <a:gd name="T0" fmla="*/ 0 w 2284"/>
                  <a:gd name="T1" fmla="*/ 82 h 98"/>
                  <a:gd name="T2" fmla="*/ 0 w 2284"/>
                  <a:gd name="T3" fmla="*/ 98 h 98"/>
                  <a:gd name="T4" fmla="*/ 2284 w 2284"/>
                  <a:gd name="T5" fmla="*/ 16 h 98"/>
                  <a:gd name="T6" fmla="*/ 2284 w 2284"/>
                  <a:gd name="T7" fmla="*/ 0 h 98"/>
                  <a:gd name="T8" fmla="*/ 0 w 2284"/>
                  <a:gd name="T9" fmla="*/ 82 h 98"/>
                  <a:gd name="T10" fmla="*/ 0 60000 65536"/>
                  <a:gd name="T11" fmla="*/ 0 60000 65536"/>
                  <a:gd name="T12" fmla="*/ 0 60000 65536"/>
                  <a:gd name="T13" fmla="*/ 0 60000 65536"/>
                  <a:gd name="T14" fmla="*/ 0 60000 65536"/>
                  <a:gd name="T15" fmla="*/ 0 w 2284"/>
                  <a:gd name="T16" fmla="*/ 0 h 98"/>
                  <a:gd name="T17" fmla="*/ 2284 w 2284"/>
                  <a:gd name="T18" fmla="*/ 98 h 98"/>
                </a:gdLst>
                <a:ahLst/>
                <a:cxnLst>
                  <a:cxn ang="T10">
                    <a:pos x="T0" y="T1"/>
                  </a:cxn>
                  <a:cxn ang="T11">
                    <a:pos x="T2" y="T3"/>
                  </a:cxn>
                  <a:cxn ang="T12">
                    <a:pos x="T4" y="T5"/>
                  </a:cxn>
                  <a:cxn ang="T13">
                    <a:pos x="T6" y="T7"/>
                  </a:cxn>
                  <a:cxn ang="T14">
                    <a:pos x="T8" y="T9"/>
                  </a:cxn>
                </a:cxnLst>
                <a:rect l="T15" t="T16" r="T17" b="T18"/>
                <a:pathLst>
                  <a:path w="2284" h="98">
                    <a:moveTo>
                      <a:pt x="0" y="82"/>
                    </a:moveTo>
                    <a:lnTo>
                      <a:pt x="0" y="98"/>
                    </a:lnTo>
                    <a:lnTo>
                      <a:pt x="2284" y="16"/>
                    </a:lnTo>
                    <a:lnTo>
                      <a:pt x="2284" y="0"/>
                    </a:lnTo>
                    <a:lnTo>
                      <a:pt x="0" y="82"/>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64"/>
              <p:cNvSpPr>
                <a:spLocks/>
              </p:cNvSpPr>
              <p:nvPr/>
            </p:nvSpPr>
            <p:spPr bwMode="auto">
              <a:xfrm rot="-686809">
                <a:off x="1261" y="2531"/>
                <a:ext cx="1699" cy="47"/>
              </a:xfrm>
              <a:custGeom>
                <a:avLst/>
                <a:gdLst>
                  <a:gd name="T0" fmla="*/ 0 w 2278"/>
                  <a:gd name="T1" fmla="*/ 0 h 64"/>
                  <a:gd name="T2" fmla="*/ 0 w 2278"/>
                  <a:gd name="T3" fmla="*/ 16 h 64"/>
                  <a:gd name="T4" fmla="*/ 2278 w 2278"/>
                  <a:gd name="T5" fmla="*/ 64 h 64"/>
                  <a:gd name="T6" fmla="*/ 2278 w 2278"/>
                  <a:gd name="T7" fmla="*/ 47 h 64"/>
                  <a:gd name="T8" fmla="*/ 0 w 2278"/>
                  <a:gd name="T9" fmla="*/ 0 h 64"/>
                  <a:gd name="T10" fmla="*/ 0 60000 65536"/>
                  <a:gd name="T11" fmla="*/ 0 60000 65536"/>
                  <a:gd name="T12" fmla="*/ 0 60000 65536"/>
                  <a:gd name="T13" fmla="*/ 0 60000 65536"/>
                  <a:gd name="T14" fmla="*/ 0 60000 65536"/>
                  <a:gd name="T15" fmla="*/ 0 w 2278"/>
                  <a:gd name="T16" fmla="*/ 0 h 64"/>
                  <a:gd name="T17" fmla="*/ 2278 w 2278"/>
                  <a:gd name="T18" fmla="*/ 64 h 64"/>
                </a:gdLst>
                <a:ahLst/>
                <a:cxnLst>
                  <a:cxn ang="T10">
                    <a:pos x="T0" y="T1"/>
                  </a:cxn>
                  <a:cxn ang="T11">
                    <a:pos x="T2" y="T3"/>
                  </a:cxn>
                  <a:cxn ang="T12">
                    <a:pos x="T4" y="T5"/>
                  </a:cxn>
                  <a:cxn ang="T13">
                    <a:pos x="T6" y="T7"/>
                  </a:cxn>
                  <a:cxn ang="T14">
                    <a:pos x="T8" y="T9"/>
                  </a:cxn>
                </a:cxnLst>
                <a:rect l="T15" t="T16" r="T17" b="T18"/>
                <a:pathLst>
                  <a:path w="2278" h="64">
                    <a:moveTo>
                      <a:pt x="0" y="0"/>
                    </a:moveTo>
                    <a:lnTo>
                      <a:pt x="0" y="16"/>
                    </a:lnTo>
                    <a:lnTo>
                      <a:pt x="2278" y="64"/>
                    </a:lnTo>
                    <a:lnTo>
                      <a:pt x="2278" y="47"/>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Rectangle 65"/>
              <p:cNvSpPr>
                <a:spLocks noChangeArrowheads="1"/>
              </p:cNvSpPr>
              <p:nvPr/>
            </p:nvSpPr>
            <p:spPr bwMode="auto">
              <a:xfrm rot="-686809">
                <a:off x="941" y="2452"/>
                <a:ext cx="122" cy="61"/>
              </a:xfrm>
              <a:prstGeom prst="rect">
                <a:avLst/>
              </a:prstGeom>
              <a:solidFill>
                <a:srgbClr val="FF00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66" name="Rectangle 66"/>
              <p:cNvSpPr>
                <a:spLocks noChangeArrowheads="1"/>
              </p:cNvSpPr>
              <p:nvPr/>
            </p:nvSpPr>
            <p:spPr bwMode="auto">
              <a:xfrm rot="-686809">
                <a:off x="946" y="2552"/>
                <a:ext cx="121" cy="60"/>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67" name="Rectangle 67"/>
              <p:cNvSpPr>
                <a:spLocks noChangeArrowheads="1"/>
              </p:cNvSpPr>
              <p:nvPr/>
            </p:nvSpPr>
            <p:spPr bwMode="auto">
              <a:xfrm rot="-686809">
                <a:off x="814" y="2661"/>
                <a:ext cx="123" cy="61"/>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68" name="Rectangle 68"/>
              <p:cNvSpPr>
                <a:spLocks noChangeArrowheads="1"/>
              </p:cNvSpPr>
              <p:nvPr/>
            </p:nvSpPr>
            <p:spPr bwMode="auto">
              <a:xfrm rot="-686809">
                <a:off x="847" y="2786"/>
                <a:ext cx="123" cy="62"/>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69" name="Rectangle 69"/>
              <p:cNvSpPr>
                <a:spLocks noChangeArrowheads="1"/>
              </p:cNvSpPr>
              <p:nvPr/>
            </p:nvSpPr>
            <p:spPr bwMode="auto">
              <a:xfrm rot="-686809">
                <a:off x="867" y="2799"/>
                <a:ext cx="122" cy="61"/>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70" name="Rectangle 70"/>
              <p:cNvSpPr>
                <a:spLocks noChangeArrowheads="1"/>
              </p:cNvSpPr>
              <p:nvPr/>
            </p:nvSpPr>
            <p:spPr bwMode="auto">
              <a:xfrm rot="-686809">
                <a:off x="1032" y="2819"/>
                <a:ext cx="123" cy="66"/>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71" name="Rectangle 71"/>
              <p:cNvSpPr>
                <a:spLocks noChangeArrowheads="1"/>
              </p:cNvSpPr>
              <p:nvPr/>
            </p:nvSpPr>
            <p:spPr bwMode="auto">
              <a:xfrm rot="-686809">
                <a:off x="1064" y="2829"/>
                <a:ext cx="122" cy="66"/>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72" name="Rectangle 72"/>
              <p:cNvSpPr>
                <a:spLocks noChangeArrowheads="1"/>
              </p:cNvSpPr>
              <p:nvPr/>
            </p:nvSpPr>
            <p:spPr bwMode="auto">
              <a:xfrm rot="-686809">
                <a:off x="978" y="2565"/>
                <a:ext cx="121" cy="66"/>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73" name="Rectangle 73"/>
              <p:cNvSpPr>
                <a:spLocks noChangeArrowheads="1"/>
              </p:cNvSpPr>
              <p:nvPr/>
            </p:nvSpPr>
            <p:spPr bwMode="auto">
              <a:xfrm rot="-686809">
                <a:off x="834" y="2674"/>
                <a:ext cx="121" cy="64"/>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74" name="Freeform 74"/>
              <p:cNvSpPr>
                <a:spLocks/>
              </p:cNvSpPr>
              <p:nvPr/>
            </p:nvSpPr>
            <p:spPr bwMode="auto">
              <a:xfrm rot="-686809">
                <a:off x="978" y="2743"/>
                <a:ext cx="188" cy="62"/>
              </a:xfrm>
              <a:custGeom>
                <a:avLst/>
                <a:gdLst>
                  <a:gd name="T0" fmla="*/ 250 w 250"/>
                  <a:gd name="T1" fmla="*/ 15 h 86"/>
                  <a:gd name="T2" fmla="*/ 246 w 250"/>
                  <a:gd name="T3" fmla="*/ 0 h 86"/>
                  <a:gd name="T4" fmla="*/ 0 w 250"/>
                  <a:gd name="T5" fmla="*/ 71 h 86"/>
                  <a:gd name="T6" fmla="*/ 4 w 250"/>
                  <a:gd name="T7" fmla="*/ 86 h 86"/>
                  <a:gd name="T8" fmla="*/ 250 w 250"/>
                  <a:gd name="T9" fmla="*/ 15 h 86"/>
                  <a:gd name="T10" fmla="*/ 0 60000 65536"/>
                  <a:gd name="T11" fmla="*/ 0 60000 65536"/>
                  <a:gd name="T12" fmla="*/ 0 60000 65536"/>
                  <a:gd name="T13" fmla="*/ 0 60000 65536"/>
                  <a:gd name="T14" fmla="*/ 0 60000 65536"/>
                  <a:gd name="T15" fmla="*/ 0 w 250"/>
                  <a:gd name="T16" fmla="*/ 0 h 86"/>
                  <a:gd name="T17" fmla="*/ 250 w 250"/>
                  <a:gd name="T18" fmla="*/ 86 h 86"/>
                </a:gdLst>
                <a:ahLst/>
                <a:cxnLst>
                  <a:cxn ang="T10">
                    <a:pos x="T0" y="T1"/>
                  </a:cxn>
                  <a:cxn ang="T11">
                    <a:pos x="T2" y="T3"/>
                  </a:cxn>
                  <a:cxn ang="T12">
                    <a:pos x="T4" y="T5"/>
                  </a:cxn>
                  <a:cxn ang="T13">
                    <a:pos x="T6" y="T7"/>
                  </a:cxn>
                  <a:cxn ang="T14">
                    <a:pos x="T8" y="T9"/>
                  </a:cxn>
                </a:cxnLst>
                <a:rect l="T15" t="T16" r="T17" b="T18"/>
                <a:pathLst>
                  <a:path w="250" h="86">
                    <a:moveTo>
                      <a:pt x="250" y="15"/>
                    </a:moveTo>
                    <a:lnTo>
                      <a:pt x="246" y="0"/>
                    </a:lnTo>
                    <a:lnTo>
                      <a:pt x="0" y="71"/>
                    </a:lnTo>
                    <a:lnTo>
                      <a:pt x="4" y="86"/>
                    </a:lnTo>
                    <a:lnTo>
                      <a:pt x="250" y="15"/>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75"/>
              <p:cNvSpPr>
                <a:spLocks/>
              </p:cNvSpPr>
              <p:nvPr/>
            </p:nvSpPr>
            <p:spPr bwMode="auto">
              <a:xfrm rot="-686809">
                <a:off x="1224" y="2728"/>
                <a:ext cx="127" cy="66"/>
              </a:xfrm>
              <a:custGeom>
                <a:avLst/>
                <a:gdLst>
                  <a:gd name="T0" fmla="*/ 7 w 170"/>
                  <a:gd name="T1" fmla="*/ 0 h 87"/>
                  <a:gd name="T2" fmla="*/ 0 w 170"/>
                  <a:gd name="T3" fmla="*/ 15 h 87"/>
                  <a:gd name="T4" fmla="*/ 163 w 170"/>
                  <a:gd name="T5" fmla="*/ 87 h 87"/>
                  <a:gd name="T6" fmla="*/ 170 w 170"/>
                  <a:gd name="T7" fmla="*/ 72 h 87"/>
                  <a:gd name="T8" fmla="*/ 7 w 170"/>
                  <a:gd name="T9" fmla="*/ 0 h 87"/>
                  <a:gd name="T10" fmla="*/ 0 60000 65536"/>
                  <a:gd name="T11" fmla="*/ 0 60000 65536"/>
                  <a:gd name="T12" fmla="*/ 0 60000 65536"/>
                  <a:gd name="T13" fmla="*/ 0 60000 65536"/>
                  <a:gd name="T14" fmla="*/ 0 60000 65536"/>
                  <a:gd name="T15" fmla="*/ 0 w 170"/>
                  <a:gd name="T16" fmla="*/ 0 h 87"/>
                  <a:gd name="T17" fmla="*/ 170 w 170"/>
                  <a:gd name="T18" fmla="*/ 87 h 87"/>
                </a:gdLst>
                <a:ahLst/>
                <a:cxnLst>
                  <a:cxn ang="T10">
                    <a:pos x="T0" y="T1"/>
                  </a:cxn>
                  <a:cxn ang="T11">
                    <a:pos x="T2" y="T3"/>
                  </a:cxn>
                  <a:cxn ang="T12">
                    <a:pos x="T4" y="T5"/>
                  </a:cxn>
                  <a:cxn ang="T13">
                    <a:pos x="T6" y="T7"/>
                  </a:cxn>
                  <a:cxn ang="T14">
                    <a:pos x="T8" y="T9"/>
                  </a:cxn>
                </a:cxnLst>
                <a:rect l="T15" t="T16" r="T17" b="T18"/>
                <a:pathLst>
                  <a:path w="170" h="87">
                    <a:moveTo>
                      <a:pt x="7" y="0"/>
                    </a:moveTo>
                    <a:lnTo>
                      <a:pt x="0" y="15"/>
                    </a:lnTo>
                    <a:lnTo>
                      <a:pt x="163" y="87"/>
                    </a:lnTo>
                    <a:lnTo>
                      <a:pt x="170" y="72"/>
                    </a:lnTo>
                    <a:lnTo>
                      <a:pt x="7"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76"/>
              <p:cNvSpPr>
                <a:spLocks/>
              </p:cNvSpPr>
              <p:nvPr/>
            </p:nvSpPr>
            <p:spPr bwMode="auto">
              <a:xfrm rot="-686809">
                <a:off x="1110" y="2890"/>
                <a:ext cx="30" cy="42"/>
              </a:xfrm>
              <a:custGeom>
                <a:avLst/>
                <a:gdLst>
                  <a:gd name="T0" fmla="*/ 0 w 39"/>
                  <a:gd name="T1" fmla="*/ 44 h 55"/>
                  <a:gd name="T2" fmla="*/ 12 w 39"/>
                  <a:gd name="T3" fmla="*/ 55 h 55"/>
                  <a:gd name="T4" fmla="*/ 39 w 39"/>
                  <a:gd name="T5" fmla="*/ 10 h 55"/>
                  <a:gd name="T6" fmla="*/ 27 w 39"/>
                  <a:gd name="T7" fmla="*/ 0 h 55"/>
                  <a:gd name="T8" fmla="*/ 0 w 39"/>
                  <a:gd name="T9" fmla="*/ 44 h 55"/>
                  <a:gd name="T10" fmla="*/ 0 60000 65536"/>
                  <a:gd name="T11" fmla="*/ 0 60000 65536"/>
                  <a:gd name="T12" fmla="*/ 0 60000 65536"/>
                  <a:gd name="T13" fmla="*/ 0 60000 65536"/>
                  <a:gd name="T14" fmla="*/ 0 60000 65536"/>
                  <a:gd name="T15" fmla="*/ 0 w 39"/>
                  <a:gd name="T16" fmla="*/ 0 h 55"/>
                  <a:gd name="T17" fmla="*/ 39 w 39"/>
                  <a:gd name="T18" fmla="*/ 55 h 55"/>
                </a:gdLst>
                <a:ahLst/>
                <a:cxnLst>
                  <a:cxn ang="T10">
                    <a:pos x="T0" y="T1"/>
                  </a:cxn>
                  <a:cxn ang="T11">
                    <a:pos x="T2" y="T3"/>
                  </a:cxn>
                  <a:cxn ang="T12">
                    <a:pos x="T4" y="T5"/>
                  </a:cxn>
                  <a:cxn ang="T13">
                    <a:pos x="T6" y="T7"/>
                  </a:cxn>
                  <a:cxn ang="T14">
                    <a:pos x="T8" y="T9"/>
                  </a:cxn>
                </a:cxnLst>
                <a:rect l="T15" t="T16" r="T17" b="T18"/>
                <a:pathLst>
                  <a:path w="39" h="55">
                    <a:moveTo>
                      <a:pt x="0" y="44"/>
                    </a:moveTo>
                    <a:lnTo>
                      <a:pt x="12" y="55"/>
                    </a:lnTo>
                    <a:lnTo>
                      <a:pt x="39" y="10"/>
                    </a:lnTo>
                    <a:lnTo>
                      <a:pt x="27" y="0"/>
                    </a:lnTo>
                    <a:lnTo>
                      <a:pt x="0" y="44"/>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77"/>
              <p:cNvSpPr>
                <a:spLocks/>
              </p:cNvSpPr>
              <p:nvPr/>
            </p:nvSpPr>
            <p:spPr bwMode="auto">
              <a:xfrm rot="-686809">
                <a:off x="1009" y="2509"/>
                <a:ext cx="23" cy="60"/>
              </a:xfrm>
              <a:custGeom>
                <a:avLst/>
                <a:gdLst>
                  <a:gd name="T0" fmla="*/ 16 w 31"/>
                  <a:gd name="T1" fmla="*/ 81 h 81"/>
                  <a:gd name="T2" fmla="*/ 31 w 31"/>
                  <a:gd name="T3" fmla="*/ 78 h 81"/>
                  <a:gd name="T4" fmla="*/ 15 w 31"/>
                  <a:gd name="T5" fmla="*/ 0 h 81"/>
                  <a:gd name="T6" fmla="*/ 0 w 31"/>
                  <a:gd name="T7" fmla="*/ 3 h 81"/>
                  <a:gd name="T8" fmla="*/ 16 w 31"/>
                  <a:gd name="T9" fmla="*/ 81 h 81"/>
                  <a:gd name="T10" fmla="*/ 0 60000 65536"/>
                  <a:gd name="T11" fmla="*/ 0 60000 65536"/>
                  <a:gd name="T12" fmla="*/ 0 60000 65536"/>
                  <a:gd name="T13" fmla="*/ 0 60000 65536"/>
                  <a:gd name="T14" fmla="*/ 0 60000 65536"/>
                  <a:gd name="T15" fmla="*/ 0 w 31"/>
                  <a:gd name="T16" fmla="*/ 0 h 81"/>
                  <a:gd name="T17" fmla="*/ 31 w 31"/>
                  <a:gd name="T18" fmla="*/ 81 h 81"/>
                </a:gdLst>
                <a:ahLst/>
                <a:cxnLst>
                  <a:cxn ang="T10">
                    <a:pos x="T0" y="T1"/>
                  </a:cxn>
                  <a:cxn ang="T11">
                    <a:pos x="T2" y="T3"/>
                  </a:cxn>
                  <a:cxn ang="T12">
                    <a:pos x="T4" y="T5"/>
                  </a:cxn>
                  <a:cxn ang="T13">
                    <a:pos x="T6" y="T7"/>
                  </a:cxn>
                  <a:cxn ang="T14">
                    <a:pos x="T8" y="T9"/>
                  </a:cxn>
                </a:cxnLst>
                <a:rect l="T15" t="T16" r="T17" b="T18"/>
                <a:pathLst>
                  <a:path w="31" h="81">
                    <a:moveTo>
                      <a:pt x="16" y="81"/>
                    </a:moveTo>
                    <a:lnTo>
                      <a:pt x="31" y="78"/>
                    </a:lnTo>
                    <a:lnTo>
                      <a:pt x="15" y="0"/>
                    </a:lnTo>
                    <a:lnTo>
                      <a:pt x="0" y="3"/>
                    </a:lnTo>
                    <a:lnTo>
                      <a:pt x="16" y="81"/>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78"/>
              <p:cNvSpPr>
                <a:spLocks/>
              </p:cNvSpPr>
              <p:nvPr/>
            </p:nvSpPr>
            <p:spPr bwMode="auto">
              <a:xfrm rot="-686809">
                <a:off x="790" y="2633"/>
                <a:ext cx="98" cy="57"/>
              </a:xfrm>
              <a:custGeom>
                <a:avLst/>
                <a:gdLst>
                  <a:gd name="T0" fmla="*/ 125 w 132"/>
                  <a:gd name="T1" fmla="*/ 76 h 76"/>
                  <a:gd name="T2" fmla="*/ 132 w 132"/>
                  <a:gd name="T3" fmla="*/ 61 h 76"/>
                  <a:gd name="T4" fmla="*/ 7 w 132"/>
                  <a:gd name="T5" fmla="*/ 0 h 76"/>
                  <a:gd name="T6" fmla="*/ 0 w 132"/>
                  <a:gd name="T7" fmla="*/ 15 h 76"/>
                  <a:gd name="T8" fmla="*/ 125 w 132"/>
                  <a:gd name="T9" fmla="*/ 76 h 76"/>
                  <a:gd name="T10" fmla="*/ 0 60000 65536"/>
                  <a:gd name="T11" fmla="*/ 0 60000 65536"/>
                  <a:gd name="T12" fmla="*/ 0 60000 65536"/>
                  <a:gd name="T13" fmla="*/ 0 60000 65536"/>
                  <a:gd name="T14" fmla="*/ 0 60000 65536"/>
                  <a:gd name="T15" fmla="*/ 0 w 132"/>
                  <a:gd name="T16" fmla="*/ 0 h 76"/>
                  <a:gd name="T17" fmla="*/ 132 w 132"/>
                  <a:gd name="T18" fmla="*/ 76 h 76"/>
                </a:gdLst>
                <a:ahLst/>
                <a:cxnLst>
                  <a:cxn ang="T10">
                    <a:pos x="T0" y="T1"/>
                  </a:cxn>
                  <a:cxn ang="T11">
                    <a:pos x="T2" y="T3"/>
                  </a:cxn>
                  <a:cxn ang="T12">
                    <a:pos x="T4" y="T5"/>
                  </a:cxn>
                  <a:cxn ang="T13">
                    <a:pos x="T6" y="T7"/>
                  </a:cxn>
                  <a:cxn ang="T14">
                    <a:pos x="T8" y="T9"/>
                  </a:cxn>
                </a:cxnLst>
                <a:rect l="T15" t="T16" r="T17" b="T18"/>
                <a:pathLst>
                  <a:path w="132" h="76">
                    <a:moveTo>
                      <a:pt x="125" y="76"/>
                    </a:moveTo>
                    <a:lnTo>
                      <a:pt x="132" y="61"/>
                    </a:lnTo>
                    <a:lnTo>
                      <a:pt x="7" y="0"/>
                    </a:lnTo>
                    <a:lnTo>
                      <a:pt x="0" y="15"/>
                    </a:lnTo>
                    <a:lnTo>
                      <a:pt x="125" y="76"/>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79"/>
              <p:cNvSpPr>
                <a:spLocks/>
              </p:cNvSpPr>
              <p:nvPr/>
            </p:nvSpPr>
            <p:spPr bwMode="auto">
              <a:xfrm rot="-686809">
                <a:off x="1060" y="2622"/>
                <a:ext cx="43" cy="215"/>
              </a:xfrm>
              <a:custGeom>
                <a:avLst/>
                <a:gdLst>
                  <a:gd name="T0" fmla="*/ 43 w 58"/>
                  <a:gd name="T1" fmla="*/ 287 h 287"/>
                  <a:gd name="T2" fmla="*/ 58 w 58"/>
                  <a:gd name="T3" fmla="*/ 284 h 287"/>
                  <a:gd name="T4" fmla="*/ 15 w 58"/>
                  <a:gd name="T5" fmla="*/ 0 h 287"/>
                  <a:gd name="T6" fmla="*/ 0 w 58"/>
                  <a:gd name="T7" fmla="*/ 2 h 287"/>
                  <a:gd name="T8" fmla="*/ 43 w 58"/>
                  <a:gd name="T9" fmla="*/ 287 h 287"/>
                  <a:gd name="T10" fmla="*/ 0 60000 65536"/>
                  <a:gd name="T11" fmla="*/ 0 60000 65536"/>
                  <a:gd name="T12" fmla="*/ 0 60000 65536"/>
                  <a:gd name="T13" fmla="*/ 0 60000 65536"/>
                  <a:gd name="T14" fmla="*/ 0 60000 65536"/>
                  <a:gd name="T15" fmla="*/ 0 w 58"/>
                  <a:gd name="T16" fmla="*/ 0 h 287"/>
                  <a:gd name="T17" fmla="*/ 58 w 58"/>
                  <a:gd name="T18" fmla="*/ 287 h 287"/>
                </a:gdLst>
                <a:ahLst/>
                <a:cxnLst>
                  <a:cxn ang="T10">
                    <a:pos x="T0" y="T1"/>
                  </a:cxn>
                  <a:cxn ang="T11">
                    <a:pos x="T2" y="T3"/>
                  </a:cxn>
                  <a:cxn ang="T12">
                    <a:pos x="T4" y="T5"/>
                  </a:cxn>
                  <a:cxn ang="T13">
                    <a:pos x="T6" y="T7"/>
                  </a:cxn>
                  <a:cxn ang="T14">
                    <a:pos x="T8" y="T9"/>
                  </a:cxn>
                </a:cxnLst>
                <a:rect l="T15" t="T16" r="T17" b="T18"/>
                <a:pathLst>
                  <a:path w="58" h="287">
                    <a:moveTo>
                      <a:pt x="43" y="287"/>
                    </a:moveTo>
                    <a:lnTo>
                      <a:pt x="58" y="284"/>
                    </a:lnTo>
                    <a:lnTo>
                      <a:pt x="15" y="0"/>
                    </a:lnTo>
                    <a:lnTo>
                      <a:pt x="0" y="2"/>
                    </a:lnTo>
                    <a:lnTo>
                      <a:pt x="43" y="287"/>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80"/>
              <p:cNvSpPr>
                <a:spLocks/>
              </p:cNvSpPr>
              <p:nvPr/>
            </p:nvSpPr>
            <p:spPr bwMode="auto">
              <a:xfrm rot="-686809">
                <a:off x="1186" y="2653"/>
                <a:ext cx="25" cy="40"/>
              </a:xfrm>
              <a:custGeom>
                <a:avLst/>
                <a:gdLst>
                  <a:gd name="T0" fmla="*/ 12 w 34"/>
                  <a:gd name="T1" fmla="*/ 0 h 53"/>
                  <a:gd name="T2" fmla="*/ 0 w 34"/>
                  <a:gd name="T3" fmla="*/ 8 h 53"/>
                  <a:gd name="T4" fmla="*/ 22 w 34"/>
                  <a:gd name="T5" fmla="*/ 53 h 53"/>
                  <a:gd name="T6" fmla="*/ 34 w 34"/>
                  <a:gd name="T7" fmla="*/ 45 h 53"/>
                  <a:gd name="T8" fmla="*/ 12 w 34"/>
                  <a:gd name="T9" fmla="*/ 0 h 53"/>
                  <a:gd name="T10" fmla="*/ 0 60000 65536"/>
                  <a:gd name="T11" fmla="*/ 0 60000 65536"/>
                  <a:gd name="T12" fmla="*/ 0 60000 65536"/>
                  <a:gd name="T13" fmla="*/ 0 60000 65536"/>
                  <a:gd name="T14" fmla="*/ 0 60000 65536"/>
                  <a:gd name="T15" fmla="*/ 0 w 34"/>
                  <a:gd name="T16" fmla="*/ 0 h 53"/>
                  <a:gd name="T17" fmla="*/ 34 w 34"/>
                  <a:gd name="T18" fmla="*/ 53 h 53"/>
                </a:gdLst>
                <a:ahLst/>
                <a:cxnLst>
                  <a:cxn ang="T10">
                    <a:pos x="T0" y="T1"/>
                  </a:cxn>
                  <a:cxn ang="T11">
                    <a:pos x="T2" y="T3"/>
                  </a:cxn>
                  <a:cxn ang="T12">
                    <a:pos x="T4" y="T5"/>
                  </a:cxn>
                  <a:cxn ang="T13">
                    <a:pos x="T6" y="T7"/>
                  </a:cxn>
                  <a:cxn ang="T14">
                    <a:pos x="T8" y="T9"/>
                  </a:cxn>
                </a:cxnLst>
                <a:rect l="T15" t="T16" r="T17" b="T18"/>
                <a:pathLst>
                  <a:path w="34" h="53">
                    <a:moveTo>
                      <a:pt x="12" y="0"/>
                    </a:moveTo>
                    <a:lnTo>
                      <a:pt x="0" y="8"/>
                    </a:lnTo>
                    <a:lnTo>
                      <a:pt x="22" y="53"/>
                    </a:lnTo>
                    <a:lnTo>
                      <a:pt x="34" y="45"/>
                    </a:lnTo>
                    <a:lnTo>
                      <a:pt x="12"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81"/>
              <p:cNvSpPr>
                <a:spLocks/>
              </p:cNvSpPr>
              <p:nvPr/>
            </p:nvSpPr>
            <p:spPr bwMode="auto">
              <a:xfrm rot="-686809">
                <a:off x="950" y="2652"/>
                <a:ext cx="176" cy="31"/>
              </a:xfrm>
              <a:custGeom>
                <a:avLst/>
                <a:gdLst>
                  <a:gd name="T0" fmla="*/ 0 w 237"/>
                  <a:gd name="T1" fmla="*/ 24 h 40"/>
                  <a:gd name="T2" fmla="*/ 2 w 237"/>
                  <a:gd name="T3" fmla="*/ 40 h 40"/>
                  <a:gd name="T4" fmla="*/ 237 w 237"/>
                  <a:gd name="T5" fmla="*/ 16 h 40"/>
                  <a:gd name="T6" fmla="*/ 236 w 237"/>
                  <a:gd name="T7" fmla="*/ 0 h 40"/>
                  <a:gd name="T8" fmla="*/ 0 w 237"/>
                  <a:gd name="T9" fmla="*/ 24 h 40"/>
                  <a:gd name="T10" fmla="*/ 0 60000 65536"/>
                  <a:gd name="T11" fmla="*/ 0 60000 65536"/>
                  <a:gd name="T12" fmla="*/ 0 60000 65536"/>
                  <a:gd name="T13" fmla="*/ 0 60000 65536"/>
                  <a:gd name="T14" fmla="*/ 0 60000 65536"/>
                  <a:gd name="T15" fmla="*/ 0 w 237"/>
                  <a:gd name="T16" fmla="*/ 0 h 40"/>
                  <a:gd name="T17" fmla="*/ 237 w 237"/>
                  <a:gd name="T18" fmla="*/ 40 h 40"/>
                </a:gdLst>
                <a:ahLst/>
                <a:cxnLst>
                  <a:cxn ang="T10">
                    <a:pos x="T0" y="T1"/>
                  </a:cxn>
                  <a:cxn ang="T11">
                    <a:pos x="T2" y="T3"/>
                  </a:cxn>
                  <a:cxn ang="T12">
                    <a:pos x="T4" y="T5"/>
                  </a:cxn>
                  <a:cxn ang="T13">
                    <a:pos x="T6" y="T7"/>
                  </a:cxn>
                  <a:cxn ang="T14">
                    <a:pos x="T8" y="T9"/>
                  </a:cxn>
                </a:cxnLst>
                <a:rect l="T15" t="T16" r="T17" b="T18"/>
                <a:pathLst>
                  <a:path w="237" h="40">
                    <a:moveTo>
                      <a:pt x="0" y="24"/>
                    </a:moveTo>
                    <a:lnTo>
                      <a:pt x="2" y="40"/>
                    </a:lnTo>
                    <a:lnTo>
                      <a:pt x="237" y="16"/>
                    </a:lnTo>
                    <a:lnTo>
                      <a:pt x="236" y="0"/>
                    </a:lnTo>
                    <a:lnTo>
                      <a:pt x="0" y="24"/>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82"/>
              <p:cNvSpPr>
                <a:spLocks/>
              </p:cNvSpPr>
              <p:nvPr/>
            </p:nvSpPr>
            <p:spPr bwMode="auto">
              <a:xfrm rot="-686809">
                <a:off x="902" y="2736"/>
                <a:ext cx="19" cy="67"/>
              </a:xfrm>
              <a:custGeom>
                <a:avLst/>
                <a:gdLst>
                  <a:gd name="T0" fmla="*/ 11 w 26"/>
                  <a:gd name="T1" fmla="*/ 90 h 90"/>
                  <a:gd name="T2" fmla="*/ 26 w 26"/>
                  <a:gd name="T3" fmla="*/ 89 h 90"/>
                  <a:gd name="T4" fmla="*/ 15 w 26"/>
                  <a:gd name="T5" fmla="*/ 0 h 90"/>
                  <a:gd name="T6" fmla="*/ 0 w 26"/>
                  <a:gd name="T7" fmla="*/ 2 h 90"/>
                  <a:gd name="T8" fmla="*/ 11 w 26"/>
                  <a:gd name="T9" fmla="*/ 90 h 90"/>
                  <a:gd name="T10" fmla="*/ 0 60000 65536"/>
                  <a:gd name="T11" fmla="*/ 0 60000 65536"/>
                  <a:gd name="T12" fmla="*/ 0 60000 65536"/>
                  <a:gd name="T13" fmla="*/ 0 60000 65536"/>
                  <a:gd name="T14" fmla="*/ 0 60000 65536"/>
                  <a:gd name="T15" fmla="*/ 0 w 26"/>
                  <a:gd name="T16" fmla="*/ 0 h 90"/>
                  <a:gd name="T17" fmla="*/ 26 w 26"/>
                  <a:gd name="T18" fmla="*/ 90 h 90"/>
                </a:gdLst>
                <a:ahLst/>
                <a:cxnLst>
                  <a:cxn ang="T10">
                    <a:pos x="T0" y="T1"/>
                  </a:cxn>
                  <a:cxn ang="T11">
                    <a:pos x="T2" y="T3"/>
                  </a:cxn>
                  <a:cxn ang="T12">
                    <a:pos x="T4" y="T5"/>
                  </a:cxn>
                  <a:cxn ang="T13">
                    <a:pos x="T6" y="T7"/>
                  </a:cxn>
                  <a:cxn ang="T14">
                    <a:pos x="T8" y="T9"/>
                  </a:cxn>
                </a:cxnLst>
                <a:rect l="T15" t="T16" r="T17" b="T18"/>
                <a:pathLst>
                  <a:path w="26" h="90">
                    <a:moveTo>
                      <a:pt x="11" y="90"/>
                    </a:moveTo>
                    <a:lnTo>
                      <a:pt x="26" y="89"/>
                    </a:lnTo>
                    <a:lnTo>
                      <a:pt x="15" y="0"/>
                    </a:lnTo>
                    <a:lnTo>
                      <a:pt x="0" y="2"/>
                    </a:lnTo>
                    <a:lnTo>
                      <a:pt x="11" y="9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83"/>
              <p:cNvSpPr>
                <a:spLocks/>
              </p:cNvSpPr>
              <p:nvPr/>
            </p:nvSpPr>
            <p:spPr bwMode="auto">
              <a:xfrm rot="-686809">
                <a:off x="880" y="2615"/>
                <a:ext cx="108" cy="55"/>
              </a:xfrm>
              <a:custGeom>
                <a:avLst/>
                <a:gdLst>
                  <a:gd name="T0" fmla="*/ 0 w 143"/>
                  <a:gd name="T1" fmla="*/ 60 h 75"/>
                  <a:gd name="T2" fmla="*/ 7 w 143"/>
                  <a:gd name="T3" fmla="*/ 75 h 75"/>
                  <a:gd name="T4" fmla="*/ 143 w 143"/>
                  <a:gd name="T5" fmla="*/ 15 h 75"/>
                  <a:gd name="T6" fmla="*/ 136 w 143"/>
                  <a:gd name="T7" fmla="*/ 0 h 75"/>
                  <a:gd name="T8" fmla="*/ 0 w 143"/>
                  <a:gd name="T9" fmla="*/ 60 h 75"/>
                  <a:gd name="T10" fmla="*/ 0 60000 65536"/>
                  <a:gd name="T11" fmla="*/ 0 60000 65536"/>
                  <a:gd name="T12" fmla="*/ 0 60000 65536"/>
                  <a:gd name="T13" fmla="*/ 0 60000 65536"/>
                  <a:gd name="T14" fmla="*/ 0 60000 65536"/>
                  <a:gd name="T15" fmla="*/ 0 w 143"/>
                  <a:gd name="T16" fmla="*/ 0 h 75"/>
                  <a:gd name="T17" fmla="*/ 143 w 143"/>
                  <a:gd name="T18" fmla="*/ 75 h 75"/>
                </a:gdLst>
                <a:ahLst/>
                <a:cxnLst>
                  <a:cxn ang="T10">
                    <a:pos x="T0" y="T1"/>
                  </a:cxn>
                  <a:cxn ang="T11">
                    <a:pos x="T2" y="T3"/>
                  </a:cxn>
                  <a:cxn ang="T12">
                    <a:pos x="T4" y="T5"/>
                  </a:cxn>
                  <a:cxn ang="T13">
                    <a:pos x="T6" y="T7"/>
                  </a:cxn>
                  <a:cxn ang="T14">
                    <a:pos x="T8" y="T9"/>
                  </a:cxn>
                </a:cxnLst>
                <a:rect l="T15" t="T16" r="T17" b="T18"/>
                <a:pathLst>
                  <a:path w="143" h="75">
                    <a:moveTo>
                      <a:pt x="0" y="60"/>
                    </a:moveTo>
                    <a:lnTo>
                      <a:pt x="7" y="75"/>
                    </a:lnTo>
                    <a:lnTo>
                      <a:pt x="143" y="15"/>
                    </a:lnTo>
                    <a:lnTo>
                      <a:pt x="136" y="0"/>
                    </a:lnTo>
                    <a:lnTo>
                      <a:pt x="0" y="6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84"/>
              <p:cNvSpPr>
                <a:spLocks/>
              </p:cNvSpPr>
              <p:nvPr/>
            </p:nvSpPr>
            <p:spPr bwMode="auto">
              <a:xfrm rot="-686809">
                <a:off x="1097" y="2574"/>
                <a:ext cx="78" cy="39"/>
              </a:xfrm>
              <a:custGeom>
                <a:avLst/>
                <a:gdLst>
                  <a:gd name="T0" fmla="*/ 100 w 105"/>
                  <a:gd name="T1" fmla="*/ 53 h 53"/>
                  <a:gd name="T2" fmla="*/ 105 w 105"/>
                  <a:gd name="T3" fmla="*/ 38 h 53"/>
                  <a:gd name="T4" fmla="*/ 6 w 105"/>
                  <a:gd name="T5" fmla="*/ 0 h 53"/>
                  <a:gd name="T6" fmla="*/ 0 w 105"/>
                  <a:gd name="T7" fmla="*/ 15 h 53"/>
                  <a:gd name="T8" fmla="*/ 100 w 105"/>
                  <a:gd name="T9" fmla="*/ 53 h 53"/>
                  <a:gd name="T10" fmla="*/ 0 60000 65536"/>
                  <a:gd name="T11" fmla="*/ 0 60000 65536"/>
                  <a:gd name="T12" fmla="*/ 0 60000 65536"/>
                  <a:gd name="T13" fmla="*/ 0 60000 65536"/>
                  <a:gd name="T14" fmla="*/ 0 60000 65536"/>
                  <a:gd name="T15" fmla="*/ 0 w 105"/>
                  <a:gd name="T16" fmla="*/ 0 h 53"/>
                  <a:gd name="T17" fmla="*/ 105 w 105"/>
                  <a:gd name="T18" fmla="*/ 53 h 53"/>
                </a:gdLst>
                <a:ahLst/>
                <a:cxnLst>
                  <a:cxn ang="T10">
                    <a:pos x="T0" y="T1"/>
                  </a:cxn>
                  <a:cxn ang="T11">
                    <a:pos x="T2" y="T3"/>
                  </a:cxn>
                  <a:cxn ang="T12">
                    <a:pos x="T4" y="T5"/>
                  </a:cxn>
                  <a:cxn ang="T13">
                    <a:pos x="T6" y="T7"/>
                  </a:cxn>
                  <a:cxn ang="T14">
                    <a:pos x="T8" y="T9"/>
                  </a:cxn>
                </a:cxnLst>
                <a:rect l="T15" t="T16" r="T17" b="T18"/>
                <a:pathLst>
                  <a:path w="105" h="53">
                    <a:moveTo>
                      <a:pt x="100" y="53"/>
                    </a:moveTo>
                    <a:lnTo>
                      <a:pt x="105" y="38"/>
                    </a:lnTo>
                    <a:lnTo>
                      <a:pt x="6" y="0"/>
                    </a:lnTo>
                    <a:lnTo>
                      <a:pt x="0" y="15"/>
                    </a:lnTo>
                    <a:lnTo>
                      <a:pt x="100" y="53"/>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85"/>
              <p:cNvSpPr>
                <a:spLocks/>
              </p:cNvSpPr>
              <p:nvPr/>
            </p:nvSpPr>
            <p:spPr bwMode="auto">
              <a:xfrm rot="-686809">
                <a:off x="1170" y="2747"/>
                <a:ext cx="66" cy="103"/>
              </a:xfrm>
              <a:custGeom>
                <a:avLst/>
                <a:gdLst>
                  <a:gd name="T0" fmla="*/ 90 w 90"/>
                  <a:gd name="T1" fmla="*/ 11 h 137"/>
                  <a:gd name="T2" fmla="*/ 78 w 90"/>
                  <a:gd name="T3" fmla="*/ 0 h 137"/>
                  <a:gd name="T4" fmla="*/ 0 w 90"/>
                  <a:gd name="T5" fmla="*/ 126 h 137"/>
                  <a:gd name="T6" fmla="*/ 12 w 90"/>
                  <a:gd name="T7" fmla="*/ 137 h 137"/>
                  <a:gd name="T8" fmla="*/ 90 w 90"/>
                  <a:gd name="T9" fmla="*/ 11 h 137"/>
                  <a:gd name="T10" fmla="*/ 0 60000 65536"/>
                  <a:gd name="T11" fmla="*/ 0 60000 65536"/>
                  <a:gd name="T12" fmla="*/ 0 60000 65536"/>
                  <a:gd name="T13" fmla="*/ 0 60000 65536"/>
                  <a:gd name="T14" fmla="*/ 0 60000 65536"/>
                  <a:gd name="T15" fmla="*/ 0 w 90"/>
                  <a:gd name="T16" fmla="*/ 0 h 137"/>
                  <a:gd name="T17" fmla="*/ 90 w 90"/>
                  <a:gd name="T18" fmla="*/ 137 h 137"/>
                </a:gdLst>
                <a:ahLst/>
                <a:cxnLst>
                  <a:cxn ang="T10">
                    <a:pos x="T0" y="T1"/>
                  </a:cxn>
                  <a:cxn ang="T11">
                    <a:pos x="T2" y="T3"/>
                  </a:cxn>
                  <a:cxn ang="T12">
                    <a:pos x="T4" y="T5"/>
                  </a:cxn>
                  <a:cxn ang="T13">
                    <a:pos x="T6" y="T7"/>
                  </a:cxn>
                  <a:cxn ang="T14">
                    <a:pos x="T8" y="T9"/>
                  </a:cxn>
                </a:cxnLst>
                <a:rect l="T15" t="T16" r="T17" b="T18"/>
                <a:pathLst>
                  <a:path w="90" h="137">
                    <a:moveTo>
                      <a:pt x="90" y="11"/>
                    </a:moveTo>
                    <a:lnTo>
                      <a:pt x="78" y="0"/>
                    </a:lnTo>
                    <a:lnTo>
                      <a:pt x="0" y="126"/>
                    </a:lnTo>
                    <a:lnTo>
                      <a:pt x="12" y="137"/>
                    </a:lnTo>
                    <a:lnTo>
                      <a:pt x="90" y="11"/>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86"/>
              <p:cNvSpPr>
                <a:spLocks/>
              </p:cNvSpPr>
              <p:nvPr/>
            </p:nvSpPr>
            <p:spPr bwMode="auto">
              <a:xfrm rot="-686809">
                <a:off x="935" y="2841"/>
                <a:ext cx="130" cy="52"/>
              </a:xfrm>
              <a:custGeom>
                <a:avLst/>
                <a:gdLst>
                  <a:gd name="T0" fmla="*/ 6 w 174"/>
                  <a:gd name="T1" fmla="*/ 0 h 71"/>
                  <a:gd name="T2" fmla="*/ 0 w 174"/>
                  <a:gd name="T3" fmla="*/ 15 h 71"/>
                  <a:gd name="T4" fmla="*/ 169 w 174"/>
                  <a:gd name="T5" fmla="*/ 71 h 71"/>
                  <a:gd name="T6" fmla="*/ 174 w 174"/>
                  <a:gd name="T7" fmla="*/ 56 h 71"/>
                  <a:gd name="T8" fmla="*/ 6 w 174"/>
                  <a:gd name="T9" fmla="*/ 0 h 71"/>
                  <a:gd name="T10" fmla="*/ 0 60000 65536"/>
                  <a:gd name="T11" fmla="*/ 0 60000 65536"/>
                  <a:gd name="T12" fmla="*/ 0 60000 65536"/>
                  <a:gd name="T13" fmla="*/ 0 60000 65536"/>
                  <a:gd name="T14" fmla="*/ 0 60000 65536"/>
                  <a:gd name="T15" fmla="*/ 0 w 174"/>
                  <a:gd name="T16" fmla="*/ 0 h 71"/>
                  <a:gd name="T17" fmla="*/ 174 w 174"/>
                  <a:gd name="T18" fmla="*/ 71 h 71"/>
                </a:gdLst>
                <a:ahLst/>
                <a:cxnLst>
                  <a:cxn ang="T10">
                    <a:pos x="T0" y="T1"/>
                  </a:cxn>
                  <a:cxn ang="T11">
                    <a:pos x="T2" y="T3"/>
                  </a:cxn>
                  <a:cxn ang="T12">
                    <a:pos x="T4" y="T5"/>
                  </a:cxn>
                  <a:cxn ang="T13">
                    <a:pos x="T6" y="T7"/>
                  </a:cxn>
                  <a:cxn ang="T14">
                    <a:pos x="T8" y="T9"/>
                  </a:cxn>
                </a:cxnLst>
                <a:rect l="T15" t="T16" r="T17" b="T18"/>
                <a:pathLst>
                  <a:path w="174" h="71">
                    <a:moveTo>
                      <a:pt x="6" y="0"/>
                    </a:moveTo>
                    <a:lnTo>
                      <a:pt x="0" y="15"/>
                    </a:lnTo>
                    <a:lnTo>
                      <a:pt x="169" y="71"/>
                    </a:lnTo>
                    <a:lnTo>
                      <a:pt x="174" y="56"/>
                    </a:lnTo>
                    <a:lnTo>
                      <a:pt x="6"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Rectangle 91"/>
              <p:cNvSpPr>
                <a:spLocks noChangeArrowheads="1"/>
              </p:cNvSpPr>
              <p:nvPr/>
            </p:nvSpPr>
            <p:spPr bwMode="auto">
              <a:xfrm rot="-686809">
                <a:off x="504" y="2482"/>
                <a:ext cx="7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ct val="80000"/>
                  </a:lnSpc>
                  <a:spcBef>
                    <a:spcPct val="50000"/>
                  </a:spcBef>
                </a:pPr>
                <a:r>
                  <a:rPr lang="de-DE" altLang="en-US" sz="800" b="1">
                    <a:solidFill>
                      <a:srgbClr val="FFFFFF"/>
                    </a:solidFill>
                    <a:ea typeface="ＭＳ Ｐゴシック" pitchFamily="34" charset="-128"/>
                  </a:rPr>
                  <a:t>1</a:t>
                </a:r>
                <a:endParaRPr lang="de-DE" altLang="en-US">
                  <a:ea typeface="ＭＳ Ｐゴシック" pitchFamily="34" charset="-128"/>
                </a:endParaRPr>
              </a:p>
            </p:txBody>
          </p:sp>
          <p:sp>
            <p:nvSpPr>
              <p:cNvPr id="88" name="Rectangle 110"/>
              <p:cNvSpPr>
                <a:spLocks noChangeArrowheads="1"/>
              </p:cNvSpPr>
              <p:nvPr/>
            </p:nvSpPr>
            <p:spPr bwMode="auto">
              <a:xfrm rot="-686809">
                <a:off x="1221" y="2458"/>
                <a:ext cx="19" cy="7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89" name="Rectangle 111"/>
              <p:cNvSpPr>
                <a:spLocks noChangeArrowheads="1"/>
              </p:cNvSpPr>
              <p:nvPr/>
            </p:nvSpPr>
            <p:spPr bwMode="auto">
              <a:xfrm rot="-686809">
                <a:off x="1246" y="2584"/>
                <a:ext cx="20" cy="7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90" name="Rectangle 112"/>
              <p:cNvSpPr>
                <a:spLocks noChangeArrowheads="1"/>
              </p:cNvSpPr>
              <p:nvPr/>
            </p:nvSpPr>
            <p:spPr bwMode="auto">
              <a:xfrm rot="-686809">
                <a:off x="1272" y="2709"/>
                <a:ext cx="19" cy="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91" name="Rectangle 124"/>
              <p:cNvSpPr>
                <a:spLocks noChangeArrowheads="1"/>
              </p:cNvSpPr>
              <p:nvPr/>
            </p:nvSpPr>
            <p:spPr bwMode="auto">
              <a:xfrm rot="-686809">
                <a:off x="1488" y="2553"/>
                <a:ext cx="20" cy="7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92" name="Freeform 132"/>
              <p:cNvSpPr>
                <a:spLocks/>
              </p:cNvSpPr>
              <p:nvPr/>
            </p:nvSpPr>
            <p:spPr bwMode="auto">
              <a:xfrm rot="-686809">
                <a:off x="582" y="2656"/>
                <a:ext cx="637" cy="97"/>
              </a:xfrm>
              <a:custGeom>
                <a:avLst/>
                <a:gdLst>
                  <a:gd name="T0" fmla="*/ 0 w 854"/>
                  <a:gd name="T1" fmla="*/ 65 h 131"/>
                  <a:gd name="T2" fmla="*/ 6 w 854"/>
                  <a:gd name="T3" fmla="*/ 131 h 131"/>
                  <a:gd name="T4" fmla="*/ 854 w 854"/>
                  <a:gd name="T5" fmla="*/ 65 h 131"/>
                  <a:gd name="T6" fmla="*/ 849 w 854"/>
                  <a:gd name="T7" fmla="*/ 0 h 131"/>
                  <a:gd name="T8" fmla="*/ 0 w 854"/>
                  <a:gd name="T9" fmla="*/ 65 h 131"/>
                  <a:gd name="T10" fmla="*/ 0 60000 65536"/>
                  <a:gd name="T11" fmla="*/ 0 60000 65536"/>
                  <a:gd name="T12" fmla="*/ 0 60000 65536"/>
                  <a:gd name="T13" fmla="*/ 0 60000 65536"/>
                  <a:gd name="T14" fmla="*/ 0 60000 65536"/>
                  <a:gd name="T15" fmla="*/ 0 w 854"/>
                  <a:gd name="T16" fmla="*/ 0 h 131"/>
                  <a:gd name="T17" fmla="*/ 854 w 854"/>
                  <a:gd name="T18" fmla="*/ 131 h 131"/>
                </a:gdLst>
                <a:ahLst/>
                <a:cxnLst>
                  <a:cxn ang="T10">
                    <a:pos x="T0" y="T1"/>
                  </a:cxn>
                  <a:cxn ang="T11">
                    <a:pos x="T2" y="T3"/>
                  </a:cxn>
                  <a:cxn ang="T12">
                    <a:pos x="T4" y="T5"/>
                  </a:cxn>
                  <a:cxn ang="T13">
                    <a:pos x="T6" y="T7"/>
                  </a:cxn>
                  <a:cxn ang="T14">
                    <a:pos x="T8" y="T9"/>
                  </a:cxn>
                </a:cxnLst>
                <a:rect l="T15" t="T16" r="T17" b="T18"/>
                <a:pathLst>
                  <a:path w="854" h="131">
                    <a:moveTo>
                      <a:pt x="0" y="65"/>
                    </a:moveTo>
                    <a:lnTo>
                      <a:pt x="6" y="131"/>
                    </a:lnTo>
                    <a:lnTo>
                      <a:pt x="854" y="65"/>
                    </a:lnTo>
                    <a:lnTo>
                      <a:pt x="849" y="0"/>
                    </a:lnTo>
                    <a:lnTo>
                      <a:pt x="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Freeform 133"/>
              <p:cNvSpPr>
                <a:spLocks/>
              </p:cNvSpPr>
              <p:nvPr/>
            </p:nvSpPr>
            <p:spPr bwMode="auto">
              <a:xfrm rot="-686809">
                <a:off x="1231" y="2366"/>
                <a:ext cx="1706" cy="99"/>
              </a:xfrm>
              <a:custGeom>
                <a:avLst/>
                <a:gdLst>
                  <a:gd name="T0" fmla="*/ 0 w 2286"/>
                  <a:gd name="T1" fmla="*/ 65 h 130"/>
                  <a:gd name="T2" fmla="*/ 1 w 2286"/>
                  <a:gd name="T3" fmla="*/ 130 h 130"/>
                  <a:gd name="T4" fmla="*/ 2286 w 2286"/>
                  <a:gd name="T5" fmla="*/ 65 h 130"/>
                  <a:gd name="T6" fmla="*/ 2284 w 2286"/>
                  <a:gd name="T7" fmla="*/ 0 h 130"/>
                  <a:gd name="T8" fmla="*/ 0 w 2286"/>
                  <a:gd name="T9" fmla="*/ 65 h 130"/>
                  <a:gd name="T10" fmla="*/ 0 60000 65536"/>
                  <a:gd name="T11" fmla="*/ 0 60000 65536"/>
                  <a:gd name="T12" fmla="*/ 0 60000 65536"/>
                  <a:gd name="T13" fmla="*/ 0 60000 65536"/>
                  <a:gd name="T14" fmla="*/ 0 60000 65536"/>
                  <a:gd name="T15" fmla="*/ 0 w 2286"/>
                  <a:gd name="T16" fmla="*/ 0 h 130"/>
                  <a:gd name="T17" fmla="*/ 2286 w 2286"/>
                  <a:gd name="T18" fmla="*/ 130 h 130"/>
                </a:gdLst>
                <a:ahLst/>
                <a:cxnLst>
                  <a:cxn ang="T10">
                    <a:pos x="T0" y="T1"/>
                  </a:cxn>
                  <a:cxn ang="T11">
                    <a:pos x="T2" y="T3"/>
                  </a:cxn>
                  <a:cxn ang="T12">
                    <a:pos x="T4" y="T5"/>
                  </a:cxn>
                  <a:cxn ang="T13">
                    <a:pos x="T6" y="T7"/>
                  </a:cxn>
                  <a:cxn ang="T14">
                    <a:pos x="T8" y="T9"/>
                  </a:cxn>
                </a:cxnLst>
                <a:rect l="T15" t="T16" r="T17" b="T18"/>
                <a:pathLst>
                  <a:path w="2286" h="130">
                    <a:moveTo>
                      <a:pt x="0" y="65"/>
                    </a:moveTo>
                    <a:lnTo>
                      <a:pt x="1" y="130"/>
                    </a:lnTo>
                    <a:lnTo>
                      <a:pt x="2286" y="65"/>
                    </a:lnTo>
                    <a:lnTo>
                      <a:pt x="2284" y="0"/>
                    </a:lnTo>
                    <a:lnTo>
                      <a:pt x="0" y="65"/>
                    </a:lnTo>
                    <a:close/>
                  </a:path>
                </a:pathLst>
              </a:custGeom>
              <a:solidFill>
                <a:srgbClr val="CC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134"/>
              <p:cNvSpPr>
                <a:spLocks/>
              </p:cNvSpPr>
              <p:nvPr/>
            </p:nvSpPr>
            <p:spPr bwMode="auto">
              <a:xfrm rot="-686809">
                <a:off x="2938" y="1966"/>
                <a:ext cx="1270" cy="146"/>
              </a:xfrm>
              <a:custGeom>
                <a:avLst/>
                <a:gdLst>
                  <a:gd name="T0" fmla="*/ 0 w 1702"/>
                  <a:gd name="T1" fmla="*/ 131 h 196"/>
                  <a:gd name="T2" fmla="*/ 5 w 1702"/>
                  <a:gd name="T3" fmla="*/ 196 h 196"/>
                  <a:gd name="T4" fmla="*/ 1702 w 1702"/>
                  <a:gd name="T5" fmla="*/ 65 h 196"/>
                  <a:gd name="T6" fmla="*/ 1697 w 1702"/>
                  <a:gd name="T7" fmla="*/ 0 h 196"/>
                  <a:gd name="T8" fmla="*/ 0 w 1702"/>
                  <a:gd name="T9" fmla="*/ 131 h 196"/>
                  <a:gd name="T10" fmla="*/ 0 60000 65536"/>
                  <a:gd name="T11" fmla="*/ 0 60000 65536"/>
                  <a:gd name="T12" fmla="*/ 0 60000 65536"/>
                  <a:gd name="T13" fmla="*/ 0 60000 65536"/>
                  <a:gd name="T14" fmla="*/ 0 60000 65536"/>
                  <a:gd name="T15" fmla="*/ 0 w 1702"/>
                  <a:gd name="T16" fmla="*/ 0 h 196"/>
                  <a:gd name="T17" fmla="*/ 1702 w 1702"/>
                  <a:gd name="T18" fmla="*/ 196 h 196"/>
                </a:gdLst>
                <a:ahLst/>
                <a:cxnLst>
                  <a:cxn ang="T10">
                    <a:pos x="T0" y="T1"/>
                  </a:cxn>
                  <a:cxn ang="T11">
                    <a:pos x="T2" y="T3"/>
                  </a:cxn>
                  <a:cxn ang="T12">
                    <a:pos x="T4" y="T5"/>
                  </a:cxn>
                  <a:cxn ang="T13">
                    <a:pos x="T6" y="T7"/>
                  </a:cxn>
                  <a:cxn ang="T14">
                    <a:pos x="T8" y="T9"/>
                  </a:cxn>
                </a:cxnLst>
                <a:rect l="T15" t="T16" r="T17" b="T18"/>
                <a:pathLst>
                  <a:path w="1702" h="196">
                    <a:moveTo>
                      <a:pt x="0" y="131"/>
                    </a:moveTo>
                    <a:lnTo>
                      <a:pt x="5" y="196"/>
                    </a:lnTo>
                    <a:lnTo>
                      <a:pt x="1702" y="65"/>
                    </a:lnTo>
                    <a:lnTo>
                      <a:pt x="1697" y="0"/>
                    </a:lnTo>
                    <a:lnTo>
                      <a:pt x="0" y="131"/>
                    </a:lnTo>
                    <a:close/>
                  </a:path>
                </a:pathLst>
              </a:custGeom>
              <a:solidFill>
                <a:srgbClr val="FFA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Rectangle 142"/>
              <p:cNvSpPr>
                <a:spLocks noChangeArrowheads="1"/>
              </p:cNvSpPr>
              <p:nvPr/>
            </p:nvSpPr>
            <p:spPr bwMode="auto">
              <a:xfrm rot="-686809">
                <a:off x="3983" y="1937"/>
                <a:ext cx="121" cy="60"/>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96" name="Rectangle 143"/>
              <p:cNvSpPr>
                <a:spLocks noChangeArrowheads="1"/>
              </p:cNvSpPr>
              <p:nvPr/>
            </p:nvSpPr>
            <p:spPr bwMode="auto">
              <a:xfrm rot="-686809">
                <a:off x="2826" y="2063"/>
                <a:ext cx="122" cy="61"/>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97" name="Rectangle 144"/>
              <p:cNvSpPr>
                <a:spLocks noChangeArrowheads="1"/>
              </p:cNvSpPr>
              <p:nvPr/>
            </p:nvSpPr>
            <p:spPr bwMode="auto">
              <a:xfrm rot="-686809">
                <a:off x="2015" y="2293"/>
                <a:ext cx="123" cy="61"/>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98" name="Rectangle 145"/>
              <p:cNvSpPr>
                <a:spLocks noChangeArrowheads="1"/>
              </p:cNvSpPr>
              <p:nvPr/>
            </p:nvSpPr>
            <p:spPr bwMode="auto">
              <a:xfrm rot="-686809">
                <a:off x="1507" y="2383"/>
                <a:ext cx="122" cy="61"/>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99" name="Rectangle 146"/>
              <p:cNvSpPr>
                <a:spLocks noChangeArrowheads="1"/>
              </p:cNvSpPr>
              <p:nvPr/>
            </p:nvSpPr>
            <p:spPr bwMode="auto">
              <a:xfrm rot="-686809">
                <a:off x="4205" y="2167"/>
                <a:ext cx="123" cy="62"/>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00" name="Rectangle 147"/>
              <p:cNvSpPr>
                <a:spLocks noChangeArrowheads="1"/>
              </p:cNvSpPr>
              <p:nvPr/>
            </p:nvSpPr>
            <p:spPr bwMode="auto">
              <a:xfrm rot="-686809">
                <a:off x="3296" y="2379"/>
                <a:ext cx="123" cy="61"/>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01" name="Rectangle 148"/>
              <p:cNvSpPr>
                <a:spLocks noChangeArrowheads="1"/>
              </p:cNvSpPr>
              <p:nvPr/>
            </p:nvSpPr>
            <p:spPr bwMode="auto">
              <a:xfrm rot="-686809">
                <a:off x="2187" y="2645"/>
                <a:ext cx="121" cy="61"/>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02" name="Rectangle 149"/>
              <p:cNvSpPr>
                <a:spLocks noChangeArrowheads="1"/>
              </p:cNvSpPr>
              <p:nvPr/>
            </p:nvSpPr>
            <p:spPr bwMode="auto">
              <a:xfrm rot="-686809">
                <a:off x="1596" y="2717"/>
                <a:ext cx="121" cy="61"/>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03" name="Rectangle 150"/>
              <p:cNvSpPr>
                <a:spLocks noChangeArrowheads="1"/>
              </p:cNvSpPr>
              <p:nvPr/>
            </p:nvSpPr>
            <p:spPr bwMode="auto">
              <a:xfrm rot="-686809">
                <a:off x="1063" y="2929"/>
                <a:ext cx="121" cy="61"/>
              </a:xfrm>
              <a:prstGeom prst="rect">
                <a:avLst/>
              </a:prstGeom>
              <a:solidFill>
                <a:srgbClr val="FF00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04" name="Rectangle 151"/>
              <p:cNvSpPr>
                <a:spLocks noChangeArrowheads="1"/>
              </p:cNvSpPr>
              <p:nvPr/>
            </p:nvSpPr>
            <p:spPr bwMode="auto">
              <a:xfrm rot="-686809">
                <a:off x="1297" y="2775"/>
                <a:ext cx="121" cy="61"/>
              </a:xfrm>
              <a:prstGeom prst="rect">
                <a:avLst/>
              </a:prstGeom>
              <a:solidFill>
                <a:srgbClr val="FF00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05" name="Rectangle 152"/>
              <p:cNvSpPr>
                <a:spLocks noChangeArrowheads="1"/>
              </p:cNvSpPr>
              <p:nvPr/>
            </p:nvSpPr>
            <p:spPr bwMode="auto">
              <a:xfrm rot="-686809">
                <a:off x="778" y="2887"/>
                <a:ext cx="121" cy="62"/>
              </a:xfrm>
              <a:prstGeom prst="rect">
                <a:avLst/>
              </a:prstGeom>
              <a:solidFill>
                <a:srgbClr val="FF00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06" name="Rectangle 153"/>
              <p:cNvSpPr>
                <a:spLocks noChangeArrowheads="1"/>
              </p:cNvSpPr>
              <p:nvPr/>
            </p:nvSpPr>
            <p:spPr bwMode="auto">
              <a:xfrm rot="-686809">
                <a:off x="1205" y="2486"/>
                <a:ext cx="122" cy="61"/>
              </a:xfrm>
              <a:prstGeom prst="rect">
                <a:avLst/>
              </a:prstGeom>
              <a:solidFill>
                <a:srgbClr val="FF00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07" name="Rectangle 154"/>
              <p:cNvSpPr>
                <a:spLocks noChangeArrowheads="1"/>
              </p:cNvSpPr>
              <p:nvPr/>
            </p:nvSpPr>
            <p:spPr bwMode="auto">
              <a:xfrm rot="-686809">
                <a:off x="720" y="2588"/>
                <a:ext cx="123" cy="61"/>
              </a:xfrm>
              <a:prstGeom prst="rect">
                <a:avLst/>
              </a:prstGeom>
              <a:solidFill>
                <a:srgbClr val="FF00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08" name="Rectangle 155"/>
              <p:cNvSpPr>
                <a:spLocks noChangeArrowheads="1"/>
              </p:cNvSpPr>
              <p:nvPr/>
            </p:nvSpPr>
            <p:spPr bwMode="auto">
              <a:xfrm rot="-686809">
                <a:off x="2903" y="2159"/>
                <a:ext cx="121" cy="61"/>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09" name="Rectangle 156"/>
              <p:cNvSpPr>
                <a:spLocks noChangeArrowheads="1"/>
              </p:cNvSpPr>
              <p:nvPr/>
            </p:nvSpPr>
            <p:spPr bwMode="auto">
              <a:xfrm rot="-686809">
                <a:off x="2988" y="2374"/>
                <a:ext cx="121" cy="60"/>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10" name="Rectangle 157"/>
              <p:cNvSpPr>
                <a:spLocks noChangeArrowheads="1"/>
              </p:cNvSpPr>
              <p:nvPr/>
            </p:nvSpPr>
            <p:spPr bwMode="auto">
              <a:xfrm rot="-686809">
                <a:off x="2324" y="2498"/>
                <a:ext cx="122" cy="61"/>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11" name="Rectangle 158"/>
              <p:cNvSpPr>
                <a:spLocks noChangeArrowheads="1"/>
              </p:cNvSpPr>
              <p:nvPr/>
            </p:nvSpPr>
            <p:spPr bwMode="auto">
              <a:xfrm rot="-686809">
                <a:off x="2284" y="2296"/>
                <a:ext cx="121" cy="61"/>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12" name="Rectangle 159"/>
              <p:cNvSpPr>
                <a:spLocks noChangeArrowheads="1"/>
              </p:cNvSpPr>
              <p:nvPr/>
            </p:nvSpPr>
            <p:spPr bwMode="auto">
              <a:xfrm rot="-686809">
                <a:off x="2896" y="2177"/>
                <a:ext cx="121" cy="61"/>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13" name="Rectangle 160"/>
              <p:cNvSpPr>
                <a:spLocks noChangeArrowheads="1"/>
              </p:cNvSpPr>
              <p:nvPr/>
            </p:nvSpPr>
            <p:spPr bwMode="auto">
              <a:xfrm rot="-686809">
                <a:off x="2946" y="2360"/>
                <a:ext cx="122" cy="61"/>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14" name="Rectangle 161"/>
              <p:cNvSpPr>
                <a:spLocks noChangeArrowheads="1"/>
              </p:cNvSpPr>
              <p:nvPr/>
            </p:nvSpPr>
            <p:spPr bwMode="auto">
              <a:xfrm rot="-686809">
                <a:off x="2059" y="2643"/>
                <a:ext cx="121" cy="60"/>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15" name="Rectangle 162"/>
              <p:cNvSpPr>
                <a:spLocks noChangeArrowheads="1"/>
              </p:cNvSpPr>
              <p:nvPr/>
            </p:nvSpPr>
            <p:spPr bwMode="auto">
              <a:xfrm rot="-686809">
                <a:off x="2124" y="2210"/>
                <a:ext cx="120" cy="61"/>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16" name="Rectangle 163"/>
              <p:cNvSpPr>
                <a:spLocks noChangeArrowheads="1"/>
              </p:cNvSpPr>
              <p:nvPr/>
            </p:nvSpPr>
            <p:spPr bwMode="auto">
              <a:xfrm rot="-686809">
                <a:off x="3032" y="2028"/>
                <a:ext cx="121" cy="61"/>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17" name="Rectangle 164"/>
              <p:cNvSpPr>
                <a:spLocks noChangeArrowheads="1"/>
              </p:cNvSpPr>
              <p:nvPr/>
            </p:nvSpPr>
            <p:spPr bwMode="auto">
              <a:xfrm rot="-686809">
                <a:off x="1141" y="2573"/>
                <a:ext cx="120" cy="62"/>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18" name="Rectangle 165"/>
              <p:cNvSpPr>
                <a:spLocks noChangeArrowheads="1"/>
              </p:cNvSpPr>
              <p:nvPr/>
            </p:nvSpPr>
            <p:spPr bwMode="auto">
              <a:xfrm rot="-686809">
                <a:off x="1120" y="2599"/>
                <a:ext cx="122" cy="61"/>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19" name="Rectangle 166"/>
              <p:cNvSpPr>
                <a:spLocks noChangeArrowheads="1"/>
              </p:cNvSpPr>
              <p:nvPr/>
            </p:nvSpPr>
            <p:spPr bwMode="auto">
              <a:xfrm rot="-686809">
                <a:off x="1143" y="2714"/>
                <a:ext cx="123" cy="61"/>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20" name="Rectangle 167"/>
              <p:cNvSpPr>
                <a:spLocks noChangeArrowheads="1"/>
              </p:cNvSpPr>
              <p:nvPr/>
            </p:nvSpPr>
            <p:spPr bwMode="auto">
              <a:xfrm rot="-686809">
                <a:off x="1154" y="2688"/>
                <a:ext cx="123" cy="59"/>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21" name="Freeform 168"/>
              <p:cNvSpPr>
                <a:spLocks/>
              </p:cNvSpPr>
              <p:nvPr/>
            </p:nvSpPr>
            <p:spPr bwMode="auto">
              <a:xfrm rot="-686809">
                <a:off x="1222" y="2440"/>
                <a:ext cx="1081" cy="76"/>
              </a:xfrm>
              <a:custGeom>
                <a:avLst/>
                <a:gdLst>
                  <a:gd name="T0" fmla="*/ 0 w 1449"/>
                  <a:gd name="T1" fmla="*/ 87 h 103"/>
                  <a:gd name="T2" fmla="*/ 2 w 1449"/>
                  <a:gd name="T3" fmla="*/ 103 h 103"/>
                  <a:gd name="T4" fmla="*/ 1449 w 1449"/>
                  <a:gd name="T5" fmla="*/ 16 h 103"/>
                  <a:gd name="T6" fmla="*/ 1447 w 1449"/>
                  <a:gd name="T7" fmla="*/ 0 h 103"/>
                  <a:gd name="T8" fmla="*/ 0 w 1449"/>
                  <a:gd name="T9" fmla="*/ 87 h 103"/>
                  <a:gd name="T10" fmla="*/ 0 60000 65536"/>
                  <a:gd name="T11" fmla="*/ 0 60000 65536"/>
                  <a:gd name="T12" fmla="*/ 0 60000 65536"/>
                  <a:gd name="T13" fmla="*/ 0 60000 65536"/>
                  <a:gd name="T14" fmla="*/ 0 60000 65536"/>
                  <a:gd name="T15" fmla="*/ 0 w 1449"/>
                  <a:gd name="T16" fmla="*/ 0 h 103"/>
                  <a:gd name="T17" fmla="*/ 1449 w 1449"/>
                  <a:gd name="T18" fmla="*/ 103 h 103"/>
                </a:gdLst>
                <a:ahLst/>
                <a:cxnLst>
                  <a:cxn ang="T10">
                    <a:pos x="T0" y="T1"/>
                  </a:cxn>
                  <a:cxn ang="T11">
                    <a:pos x="T2" y="T3"/>
                  </a:cxn>
                  <a:cxn ang="T12">
                    <a:pos x="T4" y="T5"/>
                  </a:cxn>
                  <a:cxn ang="T13">
                    <a:pos x="T6" y="T7"/>
                  </a:cxn>
                  <a:cxn ang="T14">
                    <a:pos x="T8" y="T9"/>
                  </a:cxn>
                </a:cxnLst>
                <a:rect l="T15" t="T16" r="T17" b="T18"/>
                <a:pathLst>
                  <a:path w="1449" h="103">
                    <a:moveTo>
                      <a:pt x="0" y="87"/>
                    </a:moveTo>
                    <a:lnTo>
                      <a:pt x="2" y="103"/>
                    </a:lnTo>
                    <a:lnTo>
                      <a:pt x="1449" y="16"/>
                    </a:lnTo>
                    <a:lnTo>
                      <a:pt x="1447" y="0"/>
                    </a:lnTo>
                    <a:lnTo>
                      <a:pt x="0" y="87"/>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Freeform 169"/>
              <p:cNvSpPr>
                <a:spLocks/>
              </p:cNvSpPr>
              <p:nvPr/>
            </p:nvSpPr>
            <p:spPr bwMode="auto">
              <a:xfrm rot="-686809">
                <a:off x="2345" y="2177"/>
                <a:ext cx="549" cy="104"/>
              </a:xfrm>
              <a:custGeom>
                <a:avLst/>
                <a:gdLst>
                  <a:gd name="T0" fmla="*/ 3 w 737"/>
                  <a:gd name="T1" fmla="*/ 0 h 138"/>
                  <a:gd name="T2" fmla="*/ 0 w 737"/>
                  <a:gd name="T3" fmla="*/ 16 h 138"/>
                  <a:gd name="T4" fmla="*/ 734 w 737"/>
                  <a:gd name="T5" fmla="*/ 138 h 138"/>
                  <a:gd name="T6" fmla="*/ 737 w 737"/>
                  <a:gd name="T7" fmla="*/ 122 h 138"/>
                  <a:gd name="T8" fmla="*/ 3 w 737"/>
                  <a:gd name="T9" fmla="*/ 0 h 138"/>
                  <a:gd name="T10" fmla="*/ 0 60000 65536"/>
                  <a:gd name="T11" fmla="*/ 0 60000 65536"/>
                  <a:gd name="T12" fmla="*/ 0 60000 65536"/>
                  <a:gd name="T13" fmla="*/ 0 60000 65536"/>
                  <a:gd name="T14" fmla="*/ 0 60000 65536"/>
                  <a:gd name="T15" fmla="*/ 0 w 737"/>
                  <a:gd name="T16" fmla="*/ 0 h 138"/>
                  <a:gd name="T17" fmla="*/ 737 w 737"/>
                  <a:gd name="T18" fmla="*/ 138 h 138"/>
                </a:gdLst>
                <a:ahLst/>
                <a:cxnLst>
                  <a:cxn ang="T10">
                    <a:pos x="T0" y="T1"/>
                  </a:cxn>
                  <a:cxn ang="T11">
                    <a:pos x="T2" y="T3"/>
                  </a:cxn>
                  <a:cxn ang="T12">
                    <a:pos x="T4" y="T5"/>
                  </a:cxn>
                  <a:cxn ang="T13">
                    <a:pos x="T6" y="T7"/>
                  </a:cxn>
                  <a:cxn ang="T14">
                    <a:pos x="T8" y="T9"/>
                  </a:cxn>
                </a:cxnLst>
                <a:rect l="T15" t="T16" r="T17" b="T18"/>
                <a:pathLst>
                  <a:path w="737" h="138">
                    <a:moveTo>
                      <a:pt x="3" y="0"/>
                    </a:moveTo>
                    <a:lnTo>
                      <a:pt x="0" y="16"/>
                    </a:lnTo>
                    <a:lnTo>
                      <a:pt x="734" y="138"/>
                    </a:lnTo>
                    <a:lnTo>
                      <a:pt x="737" y="122"/>
                    </a:lnTo>
                    <a:lnTo>
                      <a:pt x="3"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Freeform 170"/>
              <p:cNvSpPr>
                <a:spLocks/>
              </p:cNvSpPr>
              <p:nvPr/>
            </p:nvSpPr>
            <p:spPr bwMode="auto">
              <a:xfrm rot="-686809">
                <a:off x="1627" y="2331"/>
                <a:ext cx="658" cy="80"/>
              </a:xfrm>
              <a:custGeom>
                <a:avLst/>
                <a:gdLst>
                  <a:gd name="T0" fmla="*/ 881 w 883"/>
                  <a:gd name="T1" fmla="*/ 109 h 109"/>
                  <a:gd name="T2" fmla="*/ 883 w 883"/>
                  <a:gd name="T3" fmla="*/ 93 h 109"/>
                  <a:gd name="T4" fmla="*/ 2 w 883"/>
                  <a:gd name="T5" fmla="*/ 0 h 109"/>
                  <a:gd name="T6" fmla="*/ 0 w 883"/>
                  <a:gd name="T7" fmla="*/ 16 h 109"/>
                  <a:gd name="T8" fmla="*/ 881 w 883"/>
                  <a:gd name="T9" fmla="*/ 109 h 109"/>
                  <a:gd name="T10" fmla="*/ 0 60000 65536"/>
                  <a:gd name="T11" fmla="*/ 0 60000 65536"/>
                  <a:gd name="T12" fmla="*/ 0 60000 65536"/>
                  <a:gd name="T13" fmla="*/ 0 60000 65536"/>
                  <a:gd name="T14" fmla="*/ 0 60000 65536"/>
                  <a:gd name="T15" fmla="*/ 0 w 883"/>
                  <a:gd name="T16" fmla="*/ 0 h 109"/>
                  <a:gd name="T17" fmla="*/ 883 w 883"/>
                  <a:gd name="T18" fmla="*/ 109 h 109"/>
                </a:gdLst>
                <a:ahLst/>
                <a:cxnLst>
                  <a:cxn ang="T10">
                    <a:pos x="T0" y="T1"/>
                  </a:cxn>
                  <a:cxn ang="T11">
                    <a:pos x="T2" y="T3"/>
                  </a:cxn>
                  <a:cxn ang="T12">
                    <a:pos x="T4" y="T5"/>
                  </a:cxn>
                  <a:cxn ang="T13">
                    <a:pos x="T6" y="T7"/>
                  </a:cxn>
                  <a:cxn ang="T14">
                    <a:pos x="T8" y="T9"/>
                  </a:cxn>
                </a:cxnLst>
                <a:rect l="T15" t="T16" r="T17" b="T18"/>
                <a:pathLst>
                  <a:path w="883" h="109">
                    <a:moveTo>
                      <a:pt x="881" y="109"/>
                    </a:moveTo>
                    <a:lnTo>
                      <a:pt x="883" y="93"/>
                    </a:lnTo>
                    <a:lnTo>
                      <a:pt x="2" y="0"/>
                    </a:lnTo>
                    <a:lnTo>
                      <a:pt x="0" y="16"/>
                    </a:lnTo>
                    <a:lnTo>
                      <a:pt x="881" y="109"/>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 name="Freeform 171"/>
              <p:cNvSpPr>
                <a:spLocks/>
              </p:cNvSpPr>
              <p:nvPr/>
            </p:nvSpPr>
            <p:spPr bwMode="auto">
              <a:xfrm rot="-686809">
                <a:off x="2194" y="2257"/>
                <a:ext cx="87" cy="96"/>
              </a:xfrm>
              <a:custGeom>
                <a:avLst/>
                <a:gdLst>
                  <a:gd name="T0" fmla="*/ 106 w 117"/>
                  <a:gd name="T1" fmla="*/ 130 h 130"/>
                  <a:gd name="T2" fmla="*/ 117 w 117"/>
                  <a:gd name="T3" fmla="*/ 117 h 130"/>
                  <a:gd name="T4" fmla="*/ 11 w 117"/>
                  <a:gd name="T5" fmla="*/ 0 h 130"/>
                  <a:gd name="T6" fmla="*/ 0 w 117"/>
                  <a:gd name="T7" fmla="*/ 13 h 130"/>
                  <a:gd name="T8" fmla="*/ 106 w 117"/>
                  <a:gd name="T9" fmla="*/ 130 h 130"/>
                  <a:gd name="T10" fmla="*/ 0 60000 65536"/>
                  <a:gd name="T11" fmla="*/ 0 60000 65536"/>
                  <a:gd name="T12" fmla="*/ 0 60000 65536"/>
                  <a:gd name="T13" fmla="*/ 0 60000 65536"/>
                  <a:gd name="T14" fmla="*/ 0 60000 65536"/>
                  <a:gd name="T15" fmla="*/ 0 w 117"/>
                  <a:gd name="T16" fmla="*/ 0 h 130"/>
                  <a:gd name="T17" fmla="*/ 117 w 117"/>
                  <a:gd name="T18" fmla="*/ 130 h 130"/>
                </a:gdLst>
                <a:ahLst/>
                <a:cxnLst>
                  <a:cxn ang="T10">
                    <a:pos x="T0" y="T1"/>
                  </a:cxn>
                  <a:cxn ang="T11">
                    <a:pos x="T2" y="T3"/>
                  </a:cxn>
                  <a:cxn ang="T12">
                    <a:pos x="T4" y="T5"/>
                  </a:cxn>
                  <a:cxn ang="T13">
                    <a:pos x="T6" y="T7"/>
                  </a:cxn>
                  <a:cxn ang="T14">
                    <a:pos x="T8" y="T9"/>
                  </a:cxn>
                </a:cxnLst>
                <a:rect l="T15" t="T16" r="T17" b="T18"/>
                <a:pathLst>
                  <a:path w="117" h="130">
                    <a:moveTo>
                      <a:pt x="106" y="130"/>
                    </a:moveTo>
                    <a:lnTo>
                      <a:pt x="117" y="117"/>
                    </a:lnTo>
                    <a:lnTo>
                      <a:pt x="11" y="0"/>
                    </a:lnTo>
                    <a:lnTo>
                      <a:pt x="0" y="13"/>
                    </a:lnTo>
                    <a:lnTo>
                      <a:pt x="106" y="13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 name="Freeform 172"/>
              <p:cNvSpPr>
                <a:spLocks/>
              </p:cNvSpPr>
              <p:nvPr/>
            </p:nvSpPr>
            <p:spPr bwMode="auto">
              <a:xfrm rot="-686809">
                <a:off x="1702" y="2596"/>
                <a:ext cx="637" cy="82"/>
              </a:xfrm>
              <a:custGeom>
                <a:avLst/>
                <a:gdLst>
                  <a:gd name="T0" fmla="*/ 854 w 854"/>
                  <a:gd name="T1" fmla="*/ 17 h 110"/>
                  <a:gd name="T2" fmla="*/ 853 w 854"/>
                  <a:gd name="T3" fmla="*/ 0 h 110"/>
                  <a:gd name="T4" fmla="*/ 0 w 854"/>
                  <a:gd name="T5" fmla="*/ 94 h 110"/>
                  <a:gd name="T6" fmla="*/ 2 w 854"/>
                  <a:gd name="T7" fmla="*/ 110 h 110"/>
                  <a:gd name="T8" fmla="*/ 854 w 854"/>
                  <a:gd name="T9" fmla="*/ 17 h 110"/>
                  <a:gd name="T10" fmla="*/ 0 60000 65536"/>
                  <a:gd name="T11" fmla="*/ 0 60000 65536"/>
                  <a:gd name="T12" fmla="*/ 0 60000 65536"/>
                  <a:gd name="T13" fmla="*/ 0 60000 65536"/>
                  <a:gd name="T14" fmla="*/ 0 60000 65536"/>
                  <a:gd name="T15" fmla="*/ 0 w 854"/>
                  <a:gd name="T16" fmla="*/ 0 h 110"/>
                  <a:gd name="T17" fmla="*/ 854 w 854"/>
                  <a:gd name="T18" fmla="*/ 110 h 110"/>
                </a:gdLst>
                <a:ahLst/>
                <a:cxnLst>
                  <a:cxn ang="T10">
                    <a:pos x="T0" y="T1"/>
                  </a:cxn>
                  <a:cxn ang="T11">
                    <a:pos x="T2" y="T3"/>
                  </a:cxn>
                  <a:cxn ang="T12">
                    <a:pos x="T4" y="T5"/>
                  </a:cxn>
                  <a:cxn ang="T13">
                    <a:pos x="T6" y="T7"/>
                  </a:cxn>
                  <a:cxn ang="T14">
                    <a:pos x="T8" y="T9"/>
                  </a:cxn>
                </a:cxnLst>
                <a:rect l="T15" t="T16" r="T17" b="T18"/>
                <a:pathLst>
                  <a:path w="854" h="110">
                    <a:moveTo>
                      <a:pt x="854" y="17"/>
                    </a:moveTo>
                    <a:lnTo>
                      <a:pt x="853" y="0"/>
                    </a:lnTo>
                    <a:lnTo>
                      <a:pt x="0" y="94"/>
                    </a:lnTo>
                    <a:lnTo>
                      <a:pt x="2" y="110"/>
                    </a:lnTo>
                    <a:lnTo>
                      <a:pt x="854" y="17"/>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Freeform 173"/>
              <p:cNvSpPr>
                <a:spLocks/>
              </p:cNvSpPr>
              <p:nvPr/>
            </p:nvSpPr>
            <p:spPr bwMode="auto">
              <a:xfrm rot="-686809">
                <a:off x="2105" y="2558"/>
                <a:ext cx="229" cy="70"/>
              </a:xfrm>
              <a:custGeom>
                <a:avLst/>
                <a:gdLst>
                  <a:gd name="T0" fmla="*/ 309 w 309"/>
                  <a:gd name="T1" fmla="*/ 15 h 94"/>
                  <a:gd name="T2" fmla="*/ 305 w 309"/>
                  <a:gd name="T3" fmla="*/ 0 h 94"/>
                  <a:gd name="T4" fmla="*/ 0 w 309"/>
                  <a:gd name="T5" fmla="*/ 79 h 94"/>
                  <a:gd name="T6" fmla="*/ 4 w 309"/>
                  <a:gd name="T7" fmla="*/ 94 h 94"/>
                  <a:gd name="T8" fmla="*/ 309 w 309"/>
                  <a:gd name="T9" fmla="*/ 15 h 94"/>
                  <a:gd name="T10" fmla="*/ 0 60000 65536"/>
                  <a:gd name="T11" fmla="*/ 0 60000 65536"/>
                  <a:gd name="T12" fmla="*/ 0 60000 65536"/>
                  <a:gd name="T13" fmla="*/ 0 60000 65536"/>
                  <a:gd name="T14" fmla="*/ 0 60000 65536"/>
                  <a:gd name="T15" fmla="*/ 0 w 309"/>
                  <a:gd name="T16" fmla="*/ 0 h 94"/>
                  <a:gd name="T17" fmla="*/ 309 w 309"/>
                  <a:gd name="T18" fmla="*/ 94 h 94"/>
                </a:gdLst>
                <a:ahLst/>
                <a:cxnLst>
                  <a:cxn ang="T10">
                    <a:pos x="T0" y="T1"/>
                  </a:cxn>
                  <a:cxn ang="T11">
                    <a:pos x="T2" y="T3"/>
                  </a:cxn>
                  <a:cxn ang="T12">
                    <a:pos x="T4" y="T5"/>
                  </a:cxn>
                  <a:cxn ang="T13">
                    <a:pos x="T6" y="T7"/>
                  </a:cxn>
                  <a:cxn ang="T14">
                    <a:pos x="T8" y="T9"/>
                  </a:cxn>
                </a:cxnLst>
                <a:rect l="T15" t="T16" r="T17" b="T18"/>
                <a:pathLst>
                  <a:path w="309" h="94">
                    <a:moveTo>
                      <a:pt x="309" y="15"/>
                    </a:moveTo>
                    <a:lnTo>
                      <a:pt x="305" y="0"/>
                    </a:lnTo>
                    <a:lnTo>
                      <a:pt x="0" y="79"/>
                    </a:lnTo>
                    <a:lnTo>
                      <a:pt x="4" y="94"/>
                    </a:lnTo>
                    <a:lnTo>
                      <a:pt x="309" y="15"/>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 name="Freeform 174"/>
              <p:cNvSpPr>
                <a:spLocks/>
              </p:cNvSpPr>
              <p:nvPr/>
            </p:nvSpPr>
            <p:spPr bwMode="auto">
              <a:xfrm rot="-686809">
                <a:off x="3060" y="2258"/>
                <a:ext cx="1153" cy="74"/>
              </a:xfrm>
              <a:custGeom>
                <a:avLst/>
                <a:gdLst>
                  <a:gd name="T0" fmla="*/ 1545 w 1546"/>
                  <a:gd name="T1" fmla="*/ 98 h 98"/>
                  <a:gd name="T2" fmla="*/ 1546 w 1546"/>
                  <a:gd name="T3" fmla="*/ 82 h 98"/>
                  <a:gd name="T4" fmla="*/ 1 w 1546"/>
                  <a:gd name="T5" fmla="*/ 0 h 98"/>
                  <a:gd name="T6" fmla="*/ 0 w 1546"/>
                  <a:gd name="T7" fmla="*/ 17 h 98"/>
                  <a:gd name="T8" fmla="*/ 1545 w 1546"/>
                  <a:gd name="T9" fmla="*/ 98 h 98"/>
                  <a:gd name="T10" fmla="*/ 0 60000 65536"/>
                  <a:gd name="T11" fmla="*/ 0 60000 65536"/>
                  <a:gd name="T12" fmla="*/ 0 60000 65536"/>
                  <a:gd name="T13" fmla="*/ 0 60000 65536"/>
                  <a:gd name="T14" fmla="*/ 0 60000 65536"/>
                  <a:gd name="T15" fmla="*/ 0 w 1546"/>
                  <a:gd name="T16" fmla="*/ 0 h 98"/>
                  <a:gd name="T17" fmla="*/ 1546 w 1546"/>
                  <a:gd name="T18" fmla="*/ 98 h 98"/>
                </a:gdLst>
                <a:ahLst/>
                <a:cxnLst>
                  <a:cxn ang="T10">
                    <a:pos x="T0" y="T1"/>
                  </a:cxn>
                  <a:cxn ang="T11">
                    <a:pos x="T2" y="T3"/>
                  </a:cxn>
                  <a:cxn ang="T12">
                    <a:pos x="T4" y="T5"/>
                  </a:cxn>
                  <a:cxn ang="T13">
                    <a:pos x="T6" y="T7"/>
                  </a:cxn>
                  <a:cxn ang="T14">
                    <a:pos x="T8" y="T9"/>
                  </a:cxn>
                </a:cxnLst>
                <a:rect l="T15" t="T16" r="T17" b="T18"/>
                <a:pathLst>
                  <a:path w="1546" h="98">
                    <a:moveTo>
                      <a:pt x="1545" y="98"/>
                    </a:moveTo>
                    <a:lnTo>
                      <a:pt x="1546" y="82"/>
                    </a:lnTo>
                    <a:lnTo>
                      <a:pt x="1" y="0"/>
                    </a:lnTo>
                    <a:lnTo>
                      <a:pt x="0" y="17"/>
                    </a:lnTo>
                    <a:lnTo>
                      <a:pt x="1545" y="98"/>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175"/>
              <p:cNvSpPr>
                <a:spLocks/>
              </p:cNvSpPr>
              <p:nvPr/>
            </p:nvSpPr>
            <p:spPr bwMode="auto">
              <a:xfrm rot="-686809">
                <a:off x="2996" y="1988"/>
                <a:ext cx="1177" cy="98"/>
              </a:xfrm>
              <a:custGeom>
                <a:avLst/>
                <a:gdLst>
                  <a:gd name="T0" fmla="*/ 1579 w 1579"/>
                  <a:gd name="T1" fmla="*/ 17 h 132"/>
                  <a:gd name="T2" fmla="*/ 1578 w 1579"/>
                  <a:gd name="T3" fmla="*/ 0 h 132"/>
                  <a:gd name="T4" fmla="*/ 0 w 1579"/>
                  <a:gd name="T5" fmla="*/ 116 h 132"/>
                  <a:gd name="T6" fmla="*/ 2 w 1579"/>
                  <a:gd name="T7" fmla="*/ 132 h 132"/>
                  <a:gd name="T8" fmla="*/ 1579 w 1579"/>
                  <a:gd name="T9" fmla="*/ 17 h 132"/>
                  <a:gd name="T10" fmla="*/ 0 60000 65536"/>
                  <a:gd name="T11" fmla="*/ 0 60000 65536"/>
                  <a:gd name="T12" fmla="*/ 0 60000 65536"/>
                  <a:gd name="T13" fmla="*/ 0 60000 65536"/>
                  <a:gd name="T14" fmla="*/ 0 60000 65536"/>
                  <a:gd name="T15" fmla="*/ 0 w 1579"/>
                  <a:gd name="T16" fmla="*/ 0 h 132"/>
                  <a:gd name="T17" fmla="*/ 1579 w 1579"/>
                  <a:gd name="T18" fmla="*/ 132 h 132"/>
                </a:gdLst>
                <a:ahLst/>
                <a:cxnLst>
                  <a:cxn ang="T10">
                    <a:pos x="T0" y="T1"/>
                  </a:cxn>
                  <a:cxn ang="T11">
                    <a:pos x="T2" y="T3"/>
                  </a:cxn>
                  <a:cxn ang="T12">
                    <a:pos x="T4" y="T5"/>
                  </a:cxn>
                  <a:cxn ang="T13">
                    <a:pos x="T6" y="T7"/>
                  </a:cxn>
                  <a:cxn ang="T14">
                    <a:pos x="T8" y="T9"/>
                  </a:cxn>
                </a:cxnLst>
                <a:rect l="T15" t="T16" r="T17" b="T18"/>
                <a:pathLst>
                  <a:path w="1579" h="132">
                    <a:moveTo>
                      <a:pt x="1579" y="17"/>
                    </a:moveTo>
                    <a:lnTo>
                      <a:pt x="1578" y="0"/>
                    </a:lnTo>
                    <a:lnTo>
                      <a:pt x="0" y="116"/>
                    </a:lnTo>
                    <a:lnTo>
                      <a:pt x="2" y="132"/>
                    </a:lnTo>
                    <a:lnTo>
                      <a:pt x="1579" y="17"/>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176"/>
              <p:cNvSpPr>
                <a:spLocks/>
              </p:cNvSpPr>
              <p:nvPr/>
            </p:nvSpPr>
            <p:spPr bwMode="auto">
              <a:xfrm rot="-686809">
                <a:off x="3024" y="2089"/>
                <a:ext cx="1004" cy="209"/>
              </a:xfrm>
              <a:custGeom>
                <a:avLst/>
                <a:gdLst>
                  <a:gd name="T0" fmla="*/ 1344 w 1346"/>
                  <a:gd name="T1" fmla="*/ 282 h 282"/>
                  <a:gd name="T2" fmla="*/ 1346 w 1346"/>
                  <a:gd name="T3" fmla="*/ 265 h 282"/>
                  <a:gd name="T4" fmla="*/ 3 w 1346"/>
                  <a:gd name="T5" fmla="*/ 0 h 282"/>
                  <a:gd name="T6" fmla="*/ 0 w 1346"/>
                  <a:gd name="T7" fmla="*/ 16 h 282"/>
                  <a:gd name="T8" fmla="*/ 1344 w 1346"/>
                  <a:gd name="T9" fmla="*/ 282 h 282"/>
                  <a:gd name="T10" fmla="*/ 0 60000 65536"/>
                  <a:gd name="T11" fmla="*/ 0 60000 65536"/>
                  <a:gd name="T12" fmla="*/ 0 60000 65536"/>
                  <a:gd name="T13" fmla="*/ 0 60000 65536"/>
                  <a:gd name="T14" fmla="*/ 0 60000 65536"/>
                  <a:gd name="T15" fmla="*/ 0 w 1346"/>
                  <a:gd name="T16" fmla="*/ 0 h 282"/>
                  <a:gd name="T17" fmla="*/ 1346 w 1346"/>
                  <a:gd name="T18" fmla="*/ 282 h 282"/>
                </a:gdLst>
                <a:ahLst/>
                <a:cxnLst>
                  <a:cxn ang="T10">
                    <a:pos x="T0" y="T1"/>
                  </a:cxn>
                  <a:cxn ang="T11">
                    <a:pos x="T2" y="T3"/>
                  </a:cxn>
                  <a:cxn ang="T12">
                    <a:pos x="T4" y="T5"/>
                  </a:cxn>
                  <a:cxn ang="T13">
                    <a:pos x="T6" y="T7"/>
                  </a:cxn>
                  <a:cxn ang="T14">
                    <a:pos x="T8" y="T9"/>
                  </a:cxn>
                </a:cxnLst>
                <a:rect l="T15" t="T16" r="T17" b="T18"/>
                <a:pathLst>
                  <a:path w="1346" h="282">
                    <a:moveTo>
                      <a:pt x="1344" y="282"/>
                    </a:moveTo>
                    <a:lnTo>
                      <a:pt x="1346" y="265"/>
                    </a:lnTo>
                    <a:lnTo>
                      <a:pt x="3" y="0"/>
                    </a:lnTo>
                    <a:lnTo>
                      <a:pt x="0" y="16"/>
                    </a:lnTo>
                    <a:lnTo>
                      <a:pt x="1344" y="282"/>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177"/>
              <p:cNvSpPr>
                <a:spLocks/>
              </p:cNvSpPr>
              <p:nvPr/>
            </p:nvSpPr>
            <p:spPr bwMode="auto">
              <a:xfrm rot="-686809">
                <a:off x="3033" y="2068"/>
                <a:ext cx="982" cy="222"/>
              </a:xfrm>
              <a:custGeom>
                <a:avLst/>
                <a:gdLst>
                  <a:gd name="T0" fmla="*/ 1317 w 1317"/>
                  <a:gd name="T1" fmla="*/ 16 h 298"/>
                  <a:gd name="T2" fmla="*/ 1314 w 1317"/>
                  <a:gd name="T3" fmla="*/ 0 h 298"/>
                  <a:gd name="T4" fmla="*/ 0 w 1317"/>
                  <a:gd name="T5" fmla="*/ 281 h 298"/>
                  <a:gd name="T6" fmla="*/ 3 w 1317"/>
                  <a:gd name="T7" fmla="*/ 298 h 298"/>
                  <a:gd name="T8" fmla="*/ 1317 w 1317"/>
                  <a:gd name="T9" fmla="*/ 16 h 298"/>
                  <a:gd name="T10" fmla="*/ 0 60000 65536"/>
                  <a:gd name="T11" fmla="*/ 0 60000 65536"/>
                  <a:gd name="T12" fmla="*/ 0 60000 65536"/>
                  <a:gd name="T13" fmla="*/ 0 60000 65536"/>
                  <a:gd name="T14" fmla="*/ 0 60000 65536"/>
                  <a:gd name="T15" fmla="*/ 0 w 1317"/>
                  <a:gd name="T16" fmla="*/ 0 h 298"/>
                  <a:gd name="T17" fmla="*/ 1317 w 1317"/>
                  <a:gd name="T18" fmla="*/ 298 h 298"/>
                </a:gdLst>
                <a:ahLst/>
                <a:cxnLst>
                  <a:cxn ang="T10">
                    <a:pos x="T0" y="T1"/>
                  </a:cxn>
                  <a:cxn ang="T11">
                    <a:pos x="T2" y="T3"/>
                  </a:cxn>
                  <a:cxn ang="T12">
                    <a:pos x="T4" y="T5"/>
                  </a:cxn>
                  <a:cxn ang="T13">
                    <a:pos x="T6" y="T7"/>
                  </a:cxn>
                  <a:cxn ang="T14">
                    <a:pos x="T8" y="T9"/>
                  </a:cxn>
                </a:cxnLst>
                <a:rect l="T15" t="T16" r="T17" b="T18"/>
                <a:pathLst>
                  <a:path w="1317" h="298">
                    <a:moveTo>
                      <a:pt x="1317" y="16"/>
                    </a:moveTo>
                    <a:lnTo>
                      <a:pt x="1314" y="0"/>
                    </a:lnTo>
                    <a:lnTo>
                      <a:pt x="0" y="281"/>
                    </a:lnTo>
                    <a:lnTo>
                      <a:pt x="3" y="298"/>
                    </a:lnTo>
                    <a:lnTo>
                      <a:pt x="1317" y="16"/>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178"/>
              <p:cNvSpPr>
                <a:spLocks/>
              </p:cNvSpPr>
              <p:nvPr/>
            </p:nvSpPr>
            <p:spPr bwMode="auto">
              <a:xfrm rot="-686809">
                <a:off x="2384" y="2167"/>
                <a:ext cx="525" cy="109"/>
              </a:xfrm>
              <a:custGeom>
                <a:avLst/>
                <a:gdLst>
                  <a:gd name="T0" fmla="*/ 703 w 703"/>
                  <a:gd name="T1" fmla="*/ 16 h 145"/>
                  <a:gd name="T2" fmla="*/ 701 w 703"/>
                  <a:gd name="T3" fmla="*/ 0 h 145"/>
                  <a:gd name="T4" fmla="*/ 0 w 703"/>
                  <a:gd name="T5" fmla="*/ 129 h 145"/>
                  <a:gd name="T6" fmla="*/ 3 w 703"/>
                  <a:gd name="T7" fmla="*/ 145 h 145"/>
                  <a:gd name="T8" fmla="*/ 703 w 703"/>
                  <a:gd name="T9" fmla="*/ 16 h 145"/>
                  <a:gd name="T10" fmla="*/ 0 60000 65536"/>
                  <a:gd name="T11" fmla="*/ 0 60000 65536"/>
                  <a:gd name="T12" fmla="*/ 0 60000 65536"/>
                  <a:gd name="T13" fmla="*/ 0 60000 65536"/>
                  <a:gd name="T14" fmla="*/ 0 60000 65536"/>
                  <a:gd name="T15" fmla="*/ 0 w 703"/>
                  <a:gd name="T16" fmla="*/ 0 h 145"/>
                  <a:gd name="T17" fmla="*/ 703 w 703"/>
                  <a:gd name="T18" fmla="*/ 145 h 145"/>
                </a:gdLst>
                <a:ahLst/>
                <a:cxnLst>
                  <a:cxn ang="T10">
                    <a:pos x="T0" y="T1"/>
                  </a:cxn>
                  <a:cxn ang="T11">
                    <a:pos x="T2" y="T3"/>
                  </a:cxn>
                  <a:cxn ang="T12">
                    <a:pos x="T4" y="T5"/>
                  </a:cxn>
                  <a:cxn ang="T13">
                    <a:pos x="T6" y="T7"/>
                  </a:cxn>
                  <a:cxn ang="T14">
                    <a:pos x="T8" y="T9"/>
                  </a:cxn>
                </a:cxnLst>
                <a:rect l="T15" t="T16" r="T17" b="T18"/>
                <a:pathLst>
                  <a:path w="703" h="145">
                    <a:moveTo>
                      <a:pt x="703" y="16"/>
                    </a:moveTo>
                    <a:lnTo>
                      <a:pt x="701" y="0"/>
                    </a:lnTo>
                    <a:lnTo>
                      <a:pt x="0" y="129"/>
                    </a:lnTo>
                    <a:lnTo>
                      <a:pt x="3" y="145"/>
                    </a:lnTo>
                    <a:lnTo>
                      <a:pt x="703" y="16"/>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179"/>
              <p:cNvSpPr>
                <a:spLocks/>
              </p:cNvSpPr>
              <p:nvPr/>
            </p:nvSpPr>
            <p:spPr bwMode="auto">
              <a:xfrm rot="-686809">
                <a:off x="2941" y="2098"/>
                <a:ext cx="167" cy="70"/>
              </a:xfrm>
              <a:custGeom>
                <a:avLst/>
                <a:gdLst>
                  <a:gd name="T0" fmla="*/ 0 w 223"/>
                  <a:gd name="T1" fmla="*/ 81 h 96"/>
                  <a:gd name="T2" fmla="*/ 6 w 223"/>
                  <a:gd name="T3" fmla="*/ 96 h 96"/>
                  <a:gd name="T4" fmla="*/ 223 w 223"/>
                  <a:gd name="T5" fmla="*/ 15 h 96"/>
                  <a:gd name="T6" fmla="*/ 218 w 223"/>
                  <a:gd name="T7" fmla="*/ 0 h 96"/>
                  <a:gd name="T8" fmla="*/ 0 w 223"/>
                  <a:gd name="T9" fmla="*/ 81 h 96"/>
                  <a:gd name="T10" fmla="*/ 0 60000 65536"/>
                  <a:gd name="T11" fmla="*/ 0 60000 65536"/>
                  <a:gd name="T12" fmla="*/ 0 60000 65536"/>
                  <a:gd name="T13" fmla="*/ 0 60000 65536"/>
                  <a:gd name="T14" fmla="*/ 0 60000 65536"/>
                  <a:gd name="T15" fmla="*/ 0 w 223"/>
                  <a:gd name="T16" fmla="*/ 0 h 96"/>
                  <a:gd name="T17" fmla="*/ 223 w 223"/>
                  <a:gd name="T18" fmla="*/ 96 h 96"/>
                </a:gdLst>
                <a:ahLst/>
                <a:cxnLst>
                  <a:cxn ang="T10">
                    <a:pos x="T0" y="T1"/>
                  </a:cxn>
                  <a:cxn ang="T11">
                    <a:pos x="T2" y="T3"/>
                  </a:cxn>
                  <a:cxn ang="T12">
                    <a:pos x="T4" y="T5"/>
                  </a:cxn>
                  <a:cxn ang="T13">
                    <a:pos x="T6" y="T7"/>
                  </a:cxn>
                  <a:cxn ang="T14">
                    <a:pos x="T8" y="T9"/>
                  </a:cxn>
                </a:cxnLst>
                <a:rect l="T15" t="T16" r="T17" b="T18"/>
                <a:pathLst>
                  <a:path w="223" h="96">
                    <a:moveTo>
                      <a:pt x="0" y="81"/>
                    </a:moveTo>
                    <a:lnTo>
                      <a:pt x="6" y="96"/>
                    </a:lnTo>
                    <a:lnTo>
                      <a:pt x="223" y="15"/>
                    </a:lnTo>
                    <a:lnTo>
                      <a:pt x="218" y="0"/>
                    </a:lnTo>
                    <a:lnTo>
                      <a:pt x="0" y="81"/>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Rectangle 180"/>
              <p:cNvSpPr>
                <a:spLocks noChangeArrowheads="1"/>
              </p:cNvSpPr>
              <p:nvPr/>
            </p:nvSpPr>
            <p:spPr bwMode="auto">
              <a:xfrm rot="-686809">
                <a:off x="4035" y="2148"/>
                <a:ext cx="123" cy="62"/>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34" name="Rectangle 181"/>
              <p:cNvSpPr>
                <a:spLocks noChangeArrowheads="1"/>
              </p:cNvSpPr>
              <p:nvPr/>
            </p:nvSpPr>
            <p:spPr bwMode="auto">
              <a:xfrm rot="-686809">
                <a:off x="4150" y="1834"/>
                <a:ext cx="122" cy="62"/>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35" name="Rectangle 182"/>
              <p:cNvSpPr>
                <a:spLocks noChangeArrowheads="1"/>
              </p:cNvSpPr>
              <p:nvPr/>
            </p:nvSpPr>
            <p:spPr bwMode="auto">
              <a:xfrm rot="-686809">
                <a:off x="2276" y="2184"/>
                <a:ext cx="121" cy="56"/>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36" name="Rectangle 183"/>
              <p:cNvSpPr>
                <a:spLocks noChangeArrowheads="1"/>
              </p:cNvSpPr>
              <p:nvPr/>
            </p:nvSpPr>
            <p:spPr bwMode="auto">
              <a:xfrm rot="-686809">
                <a:off x="3160" y="2435"/>
                <a:ext cx="121" cy="62"/>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37" name="Rectangle 184"/>
              <p:cNvSpPr>
                <a:spLocks noChangeArrowheads="1"/>
              </p:cNvSpPr>
              <p:nvPr/>
            </p:nvSpPr>
            <p:spPr bwMode="auto">
              <a:xfrm rot="-686809">
                <a:off x="2343" y="2620"/>
                <a:ext cx="123" cy="59"/>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38" name="Freeform 185"/>
              <p:cNvSpPr>
                <a:spLocks/>
              </p:cNvSpPr>
              <p:nvPr/>
            </p:nvSpPr>
            <p:spPr bwMode="auto">
              <a:xfrm rot="-686809">
                <a:off x="2138" y="2291"/>
                <a:ext cx="146" cy="69"/>
              </a:xfrm>
              <a:custGeom>
                <a:avLst/>
                <a:gdLst>
                  <a:gd name="T0" fmla="*/ 6 w 195"/>
                  <a:gd name="T1" fmla="*/ 0 h 93"/>
                  <a:gd name="T2" fmla="*/ 0 w 195"/>
                  <a:gd name="T3" fmla="*/ 15 h 93"/>
                  <a:gd name="T4" fmla="*/ 189 w 195"/>
                  <a:gd name="T5" fmla="*/ 93 h 93"/>
                  <a:gd name="T6" fmla="*/ 195 w 195"/>
                  <a:gd name="T7" fmla="*/ 78 h 93"/>
                  <a:gd name="T8" fmla="*/ 6 w 195"/>
                  <a:gd name="T9" fmla="*/ 0 h 93"/>
                  <a:gd name="T10" fmla="*/ 0 60000 65536"/>
                  <a:gd name="T11" fmla="*/ 0 60000 65536"/>
                  <a:gd name="T12" fmla="*/ 0 60000 65536"/>
                  <a:gd name="T13" fmla="*/ 0 60000 65536"/>
                  <a:gd name="T14" fmla="*/ 0 60000 65536"/>
                  <a:gd name="T15" fmla="*/ 0 w 195"/>
                  <a:gd name="T16" fmla="*/ 0 h 93"/>
                  <a:gd name="T17" fmla="*/ 195 w 195"/>
                  <a:gd name="T18" fmla="*/ 93 h 93"/>
                </a:gdLst>
                <a:ahLst/>
                <a:cxnLst>
                  <a:cxn ang="T10">
                    <a:pos x="T0" y="T1"/>
                  </a:cxn>
                  <a:cxn ang="T11">
                    <a:pos x="T2" y="T3"/>
                  </a:cxn>
                  <a:cxn ang="T12">
                    <a:pos x="T4" y="T5"/>
                  </a:cxn>
                  <a:cxn ang="T13">
                    <a:pos x="T6" y="T7"/>
                  </a:cxn>
                  <a:cxn ang="T14">
                    <a:pos x="T8" y="T9"/>
                  </a:cxn>
                </a:cxnLst>
                <a:rect l="T15" t="T16" r="T17" b="T18"/>
                <a:pathLst>
                  <a:path w="195" h="93">
                    <a:moveTo>
                      <a:pt x="6" y="0"/>
                    </a:moveTo>
                    <a:lnTo>
                      <a:pt x="0" y="15"/>
                    </a:lnTo>
                    <a:lnTo>
                      <a:pt x="189" y="93"/>
                    </a:lnTo>
                    <a:lnTo>
                      <a:pt x="195" y="78"/>
                    </a:lnTo>
                    <a:lnTo>
                      <a:pt x="6"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 name="Rectangle 186"/>
              <p:cNvSpPr>
                <a:spLocks noChangeArrowheads="1"/>
              </p:cNvSpPr>
              <p:nvPr/>
            </p:nvSpPr>
            <p:spPr bwMode="auto">
              <a:xfrm rot="-686809">
                <a:off x="2942" y="2484"/>
                <a:ext cx="122" cy="60"/>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40" name="Rectangle 187"/>
              <p:cNvSpPr>
                <a:spLocks noChangeArrowheads="1"/>
              </p:cNvSpPr>
              <p:nvPr/>
            </p:nvSpPr>
            <p:spPr bwMode="auto">
              <a:xfrm rot="-686809">
                <a:off x="3168" y="2007"/>
                <a:ext cx="122" cy="62"/>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41" name="Freeform 188"/>
              <p:cNvSpPr>
                <a:spLocks/>
              </p:cNvSpPr>
              <p:nvPr/>
            </p:nvSpPr>
            <p:spPr bwMode="auto">
              <a:xfrm rot="-686809">
                <a:off x="3070" y="2351"/>
                <a:ext cx="224" cy="98"/>
              </a:xfrm>
              <a:custGeom>
                <a:avLst/>
                <a:gdLst>
                  <a:gd name="T0" fmla="*/ 7 w 302"/>
                  <a:gd name="T1" fmla="*/ 0 h 132"/>
                  <a:gd name="T2" fmla="*/ 0 w 302"/>
                  <a:gd name="T3" fmla="*/ 15 h 132"/>
                  <a:gd name="T4" fmla="*/ 295 w 302"/>
                  <a:gd name="T5" fmla="*/ 132 h 132"/>
                  <a:gd name="T6" fmla="*/ 302 w 302"/>
                  <a:gd name="T7" fmla="*/ 117 h 132"/>
                  <a:gd name="T8" fmla="*/ 7 w 302"/>
                  <a:gd name="T9" fmla="*/ 0 h 132"/>
                  <a:gd name="T10" fmla="*/ 0 60000 65536"/>
                  <a:gd name="T11" fmla="*/ 0 60000 65536"/>
                  <a:gd name="T12" fmla="*/ 0 60000 65536"/>
                  <a:gd name="T13" fmla="*/ 0 60000 65536"/>
                  <a:gd name="T14" fmla="*/ 0 60000 65536"/>
                  <a:gd name="T15" fmla="*/ 0 w 302"/>
                  <a:gd name="T16" fmla="*/ 0 h 132"/>
                  <a:gd name="T17" fmla="*/ 302 w 302"/>
                  <a:gd name="T18" fmla="*/ 132 h 132"/>
                </a:gdLst>
                <a:ahLst/>
                <a:cxnLst>
                  <a:cxn ang="T10">
                    <a:pos x="T0" y="T1"/>
                  </a:cxn>
                  <a:cxn ang="T11">
                    <a:pos x="T2" y="T3"/>
                  </a:cxn>
                  <a:cxn ang="T12">
                    <a:pos x="T4" y="T5"/>
                  </a:cxn>
                  <a:cxn ang="T13">
                    <a:pos x="T6" y="T7"/>
                  </a:cxn>
                  <a:cxn ang="T14">
                    <a:pos x="T8" y="T9"/>
                  </a:cxn>
                </a:cxnLst>
                <a:rect l="T15" t="T16" r="T17" b="T18"/>
                <a:pathLst>
                  <a:path w="302" h="132">
                    <a:moveTo>
                      <a:pt x="7" y="0"/>
                    </a:moveTo>
                    <a:lnTo>
                      <a:pt x="0" y="15"/>
                    </a:lnTo>
                    <a:lnTo>
                      <a:pt x="295" y="132"/>
                    </a:lnTo>
                    <a:lnTo>
                      <a:pt x="302" y="117"/>
                    </a:lnTo>
                    <a:lnTo>
                      <a:pt x="7"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 name="Freeform 189"/>
              <p:cNvSpPr>
                <a:spLocks/>
              </p:cNvSpPr>
              <p:nvPr/>
            </p:nvSpPr>
            <p:spPr bwMode="auto">
              <a:xfrm rot="-686809">
                <a:off x="3017" y="2400"/>
                <a:ext cx="140" cy="97"/>
              </a:xfrm>
              <a:custGeom>
                <a:avLst/>
                <a:gdLst>
                  <a:gd name="T0" fmla="*/ 9 w 188"/>
                  <a:gd name="T1" fmla="*/ 0 h 129"/>
                  <a:gd name="T2" fmla="*/ 0 w 188"/>
                  <a:gd name="T3" fmla="*/ 14 h 129"/>
                  <a:gd name="T4" fmla="*/ 180 w 188"/>
                  <a:gd name="T5" fmla="*/ 129 h 129"/>
                  <a:gd name="T6" fmla="*/ 188 w 188"/>
                  <a:gd name="T7" fmla="*/ 116 h 129"/>
                  <a:gd name="T8" fmla="*/ 9 w 188"/>
                  <a:gd name="T9" fmla="*/ 0 h 129"/>
                  <a:gd name="T10" fmla="*/ 0 60000 65536"/>
                  <a:gd name="T11" fmla="*/ 0 60000 65536"/>
                  <a:gd name="T12" fmla="*/ 0 60000 65536"/>
                  <a:gd name="T13" fmla="*/ 0 60000 65536"/>
                  <a:gd name="T14" fmla="*/ 0 60000 65536"/>
                  <a:gd name="T15" fmla="*/ 0 w 188"/>
                  <a:gd name="T16" fmla="*/ 0 h 129"/>
                  <a:gd name="T17" fmla="*/ 188 w 188"/>
                  <a:gd name="T18" fmla="*/ 129 h 129"/>
                </a:gdLst>
                <a:ahLst/>
                <a:cxnLst>
                  <a:cxn ang="T10">
                    <a:pos x="T0" y="T1"/>
                  </a:cxn>
                  <a:cxn ang="T11">
                    <a:pos x="T2" y="T3"/>
                  </a:cxn>
                  <a:cxn ang="T12">
                    <a:pos x="T4" y="T5"/>
                  </a:cxn>
                  <a:cxn ang="T13">
                    <a:pos x="T6" y="T7"/>
                  </a:cxn>
                  <a:cxn ang="T14">
                    <a:pos x="T8" y="T9"/>
                  </a:cxn>
                </a:cxnLst>
                <a:rect l="T15" t="T16" r="T17" b="T18"/>
                <a:pathLst>
                  <a:path w="188" h="129">
                    <a:moveTo>
                      <a:pt x="9" y="0"/>
                    </a:moveTo>
                    <a:lnTo>
                      <a:pt x="0" y="14"/>
                    </a:lnTo>
                    <a:lnTo>
                      <a:pt x="180" y="129"/>
                    </a:lnTo>
                    <a:lnTo>
                      <a:pt x="188" y="116"/>
                    </a:lnTo>
                    <a:lnTo>
                      <a:pt x="9"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 name="Freeform 190"/>
              <p:cNvSpPr>
                <a:spLocks/>
              </p:cNvSpPr>
              <p:nvPr/>
            </p:nvSpPr>
            <p:spPr bwMode="auto">
              <a:xfrm rot="-686809">
                <a:off x="2447" y="2461"/>
                <a:ext cx="491" cy="121"/>
              </a:xfrm>
              <a:custGeom>
                <a:avLst/>
                <a:gdLst>
                  <a:gd name="T0" fmla="*/ 3 w 657"/>
                  <a:gd name="T1" fmla="*/ 0 h 162"/>
                  <a:gd name="T2" fmla="*/ 0 w 657"/>
                  <a:gd name="T3" fmla="*/ 17 h 162"/>
                  <a:gd name="T4" fmla="*/ 654 w 657"/>
                  <a:gd name="T5" fmla="*/ 162 h 162"/>
                  <a:gd name="T6" fmla="*/ 657 w 657"/>
                  <a:gd name="T7" fmla="*/ 146 h 162"/>
                  <a:gd name="T8" fmla="*/ 3 w 657"/>
                  <a:gd name="T9" fmla="*/ 0 h 162"/>
                  <a:gd name="T10" fmla="*/ 0 60000 65536"/>
                  <a:gd name="T11" fmla="*/ 0 60000 65536"/>
                  <a:gd name="T12" fmla="*/ 0 60000 65536"/>
                  <a:gd name="T13" fmla="*/ 0 60000 65536"/>
                  <a:gd name="T14" fmla="*/ 0 60000 65536"/>
                  <a:gd name="T15" fmla="*/ 0 w 657"/>
                  <a:gd name="T16" fmla="*/ 0 h 162"/>
                  <a:gd name="T17" fmla="*/ 657 w 657"/>
                  <a:gd name="T18" fmla="*/ 162 h 162"/>
                </a:gdLst>
                <a:ahLst/>
                <a:cxnLst>
                  <a:cxn ang="T10">
                    <a:pos x="T0" y="T1"/>
                  </a:cxn>
                  <a:cxn ang="T11">
                    <a:pos x="T2" y="T3"/>
                  </a:cxn>
                  <a:cxn ang="T12">
                    <a:pos x="T4" y="T5"/>
                  </a:cxn>
                  <a:cxn ang="T13">
                    <a:pos x="T6" y="T7"/>
                  </a:cxn>
                  <a:cxn ang="T14">
                    <a:pos x="T8" y="T9"/>
                  </a:cxn>
                </a:cxnLst>
                <a:rect l="T15" t="T16" r="T17" b="T18"/>
                <a:pathLst>
                  <a:path w="657" h="162">
                    <a:moveTo>
                      <a:pt x="3" y="0"/>
                    </a:moveTo>
                    <a:lnTo>
                      <a:pt x="0" y="17"/>
                    </a:lnTo>
                    <a:lnTo>
                      <a:pt x="654" y="162"/>
                    </a:lnTo>
                    <a:lnTo>
                      <a:pt x="657" y="146"/>
                    </a:lnTo>
                    <a:lnTo>
                      <a:pt x="3"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 name="Freeform 191"/>
              <p:cNvSpPr>
                <a:spLocks/>
              </p:cNvSpPr>
              <p:nvPr/>
            </p:nvSpPr>
            <p:spPr bwMode="auto">
              <a:xfrm rot="-686809">
                <a:off x="2381" y="2454"/>
                <a:ext cx="584" cy="118"/>
              </a:xfrm>
              <a:custGeom>
                <a:avLst/>
                <a:gdLst>
                  <a:gd name="T0" fmla="*/ 0 w 780"/>
                  <a:gd name="T1" fmla="*/ 142 h 158"/>
                  <a:gd name="T2" fmla="*/ 2 w 780"/>
                  <a:gd name="T3" fmla="*/ 158 h 158"/>
                  <a:gd name="T4" fmla="*/ 780 w 780"/>
                  <a:gd name="T5" fmla="*/ 17 h 158"/>
                  <a:gd name="T6" fmla="*/ 778 w 780"/>
                  <a:gd name="T7" fmla="*/ 0 h 158"/>
                  <a:gd name="T8" fmla="*/ 0 w 780"/>
                  <a:gd name="T9" fmla="*/ 142 h 158"/>
                  <a:gd name="T10" fmla="*/ 0 60000 65536"/>
                  <a:gd name="T11" fmla="*/ 0 60000 65536"/>
                  <a:gd name="T12" fmla="*/ 0 60000 65536"/>
                  <a:gd name="T13" fmla="*/ 0 60000 65536"/>
                  <a:gd name="T14" fmla="*/ 0 60000 65536"/>
                  <a:gd name="T15" fmla="*/ 0 w 780"/>
                  <a:gd name="T16" fmla="*/ 0 h 158"/>
                  <a:gd name="T17" fmla="*/ 780 w 780"/>
                  <a:gd name="T18" fmla="*/ 158 h 158"/>
                </a:gdLst>
                <a:ahLst/>
                <a:cxnLst>
                  <a:cxn ang="T10">
                    <a:pos x="T0" y="T1"/>
                  </a:cxn>
                  <a:cxn ang="T11">
                    <a:pos x="T2" y="T3"/>
                  </a:cxn>
                  <a:cxn ang="T12">
                    <a:pos x="T4" y="T5"/>
                  </a:cxn>
                  <a:cxn ang="T13">
                    <a:pos x="T6" y="T7"/>
                  </a:cxn>
                  <a:cxn ang="T14">
                    <a:pos x="T8" y="T9"/>
                  </a:cxn>
                </a:cxnLst>
                <a:rect l="T15" t="T16" r="T17" b="T18"/>
                <a:pathLst>
                  <a:path w="780" h="158">
                    <a:moveTo>
                      <a:pt x="0" y="142"/>
                    </a:moveTo>
                    <a:lnTo>
                      <a:pt x="2" y="158"/>
                    </a:lnTo>
                    <a:lnTo>
                      <a:pt x="780" y="17"/>
                    </a:lnTo>
                    <a:lnTo>
                      <a:pt x="778" y="0"/>
                    </a:lnTo>
                    <a:lnTo>
                      <a:pt x="0" y="142"/>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5" name="Freeform 192"/>
              <p:cNvSpPr>
                <a:spLocks/>
              </p:cNvSpPr>
              <p:nvPr/>
            </p:nvSpPr>
            <p:spPr bwMode="auto">
              <a:xfrm rot="-686809">
                <a:off x="3003" y="2085"/>
                <a:ext cx="244" cy="94"/>
              </a:xfrm>
              <a:custGeom>
                <a:avLst/>
                <a:gdLst>
                  <a:gd name="T0" fmla="*/ 0 w 327"/>
                  <a:gd name="T1" fmla="*/ 110 h 125"/>
                  <a:gd name="T2" fmla="*/ 5 w 327"/>
                  <a:gd name="T3" fmla="*/ 125 h 125"/>
                  <a:gd name="T4" fmla="*/ 327 w 327"/>
                  <a:gd name="T5" fmla="*/ 15 h 125"/>
                  <a:gd name="T6" fmla="*/ 322 w 327"/>
                  <a:gd name="T7" fmla="*/ 0 h 125"/>
                  <a:gd name="T8" fmla="*/ 0 w 327"/>
                  <a:gd name="T9" fmla="*/ 110 h 125"/>
                  <a:gd name="T10" fmla="*/ 0 60000 65536"/>
                  <a:gd name="T11" fmla="*/ 0 60000 65536"/>
                  <a:gd name="T12" fmla="*/ 0 60000 65536"/>
                  <a:gd name="T13" fmla="*/ 0 60000 65536"/>
                  <a:gd name="T14" fmla="*/ 0 60000 65536"/>
                  <a:gd name="T15" fmla="*/ 0 w 327"/>
                  <a:gd name="T16" fmla="*/ 0 h 125"/>
                  <a:gd name="T17" fmla="*/ 327 w 327"/>
                  <a:gd name="T18" fmla="*/ 125 h 125"/>
                </a:gdLst>
                <a:ahLst/>
                <a:cxnLst>
                  <a:cxn ang="T10">
                    <a:pos x="T0" y="T1"/>
                  </a:cxn>
                  <a:cxn ang="T11">
                    <a:pos x="T2" y="T3"/>
                  </a:cxn>
                  <a:cxn ang="T12">
                    <a:pos x="T4" y="T5"/>
                  </a:cxn>
                  <a:cxn ang="T13">
                    <a:pos x="T6" y="T7"/>
                  </a:cxn>
                  <a:cxn ang="T14">
                    <a:pos x="T8" y="T9"/>
                  </a:cxn>
                </a:cxnLst>
                <a:rect l="T15" t="T16" r="T17" b="T18"/>
                <a:pathLst>
                  <a:path w="327" h="125">
                    <a:moveTo>
                      <a:pt x="0" y="110"/>
                    </a:moveTo>
                    <a:lnTo>
                      <a:pt x="5" y="125"/>
                    </a:lnTo>
                    <a:lnTo>
                      <a:pt x="327" y="15"/>
                    </a:lnTo>
                    <a:lnTo>
                      <a:pt x="322" y="0"/>
                    </a:lnTo>
                    <a:lnTo>
                      <a:pt x="0" y="11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 name="Freeform 193"/>
              <p:cNvSpPr>
                <a:spLocks/>
              </p:cNvSpPr>
              <p:nvPr/>
            </p:nvSpPr>
            <p:spPr bwMode="auto">
              <a:xfrm rot="-686809">
                <a:off x="2232" y="2568"/>
                <a:ext cx="167" cy="68"/>
              </a:xfrm>
              <a:custGeom>
                <a:avLst/>
                <a:gdLst>
                  <a:gd name="T0" fmla="*/ 224 w 224"/>
                  <a:gd name="T1" fmla="*/ 15 h 91"/>
                  <a:gd name="T2" fmla="*/ 219 w 224"/>
                  <a:gd name="T3" fmla="*/ 0 h 91"/>
                  <a:gd name="T4" fmla="*/ 0 w 224"/>
                  <a:gd name="T5" fmla="*/ 76 h 91"/>
                  <a:gd name="T6" fmla="*/ 5 w 224"/>
                  <a:gd name="T7" fmla="*/ 91 h 91"/>
                  <a:gd name="T8" fmla="*/ 224 w 224"/>
                  <a:gd name="T9" fmla="*/ 15 h 91"/>
                  <a:gd name="T10" fmla="*/ 0 60000 65536"/>
                  <a:gd name="T11" fmla="*/ 0 60000 65536"/>
                  <a:gd name="T12" fmla="*/ 0 60000 65536"/>
                  <a:gd name="T13" fmla="*/ 0 60000 65536"/>
                  <a:gd name="T14" fmla="*/ 0 60000 65536"/>
                  <a:gd name="T15" fmla="*/ 0 w 224"/>
                  <a:gd name="T16" fmla="*/ 0 h 91"/>
                  <a:gd name="T17" fmla="*/ 224 w 224"/>
                  <a:gd name="T18" fmla="*/ 91 h 91"/>
                </a:gdLst>
                <a:ahLst/>
                <a:cxnLst>
                  <a:cxn ang="T10">
                    <a:pos x="T0" y="T1"/>
                  </a:cxn>
                  <a:cxn ang="T11">
                    <a:pos x="T2" y="T3"/>
                  </a:cxn>
                  <a:cxn ang="T12">
                    <a:pos x="T4" y="T5"/>
                  </a:cxn>
                  <a:cxn ang="T13">
                    <a:pos x="T6" y="T7"/>
                  </a:cxn>
                  <a:cxn ang="T14">
                    <a:pos x="T8" y="T9"/>
                  </a:cxn>
                </a:cxnLst>
                <a:rect l="T15" t="T16" r="T17" b="T18"/>
                <a:pathLst>
                  <a:path w="224" h="91">
                    <a:moveTo>
                      <a:pt x="224" y="15"/>
                    </a:moveTo>
                    <a:lnTo>
                      <a:pt x="219" y="0"/>
                    </a:lnTo>
                    <a:lnTo>
                      <a:pt x="0" y="76"/>
                    </a:lnTo>
                    <a:lnTo>
                      <a:pt x="5" y="91"/>
                    </a:lnTo>
                    <a:lnTo>
                      <a:pt x="224" y="15"/>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7" name="Freeform 194"/>
              <p:cNvSpPr>
                <a:spLocks/>
              </p:cNvSpPr>
              <p:nvPr/>
            </p:nvSpPr>
            <p:spPr bwMode="auto">
              <a:xfrm rot="-686809">
                <a:off x="1217" y="2383"/>
                <a:ext cx="1704" cy="71"/>
              </a:xfrm>
              <a:custGeom>
                <a:avLst/>
                <a:gdLst>
                  <a:gd name="T0" fmla="*/ 0 w 2284"/>
                  <a:gd name="T1" fmla="*/ 82 h 98"/>
                  <a:gd name="T2" fmla="*/ 0 w 2284"/>
                  <a:gd name="T3" fmla="*/ 98 h 98"/>
                  <a:gd name="T4" fmla="*/ 2284 w 2284"/>
                  <a:gd name="T5" fmla="*/ 16 h 98"/>
                  <a:gd name="T6" fmla="*/ 2284 w 2284"/>
                  <a:gd name="T7" fmla="*/ 0 h 98"/>
                  <a:gd name="T8" fmla="*/ 0 w 2284"/>
                  <a:gd name="T9" fmla="*/ 82 h 98"/>
                  <a:gd name="T10" fmla="*/ 0 60000 65536"/>
                  <a:gd name="T11" fmla="*/ 0 60000 65536"/>
                  <a:gd name="T12" fmla="*/ 0 60000 65536"/>
                  <a:gd name="T13" fmla="*/ 0 60000 65536"/>
                  <a:gd name="T14" fmla="*/ 0 60000 65536"/>
                  <a:gd name="T15" fmla="*/ 0 w 2284"/>
                  <a:gd name="T16" fmla="*/ 0 h 98"/>
                  <a:gd name="T17" fmla="*/ 2284 w 2284"/>
                  <a:gd name="T18" fmla="*/ 98 h 98"/>
                </a:gdLst>
                <a:ahLst/>
                <a:cxnLst>
                  <a:cxn ang="T10">
                    <a:pos x="T0" y="T1"/>
                  </a:cxn>
                  <a:cxn ang="T11">
                    <a:pos x="T2" y="T3"/>
                  </a:cxn>
                  <a:cxn ang="T12">
                    <a:pos x="T4" y="T5"/>
                  </a:cxn>
                  <a:cxn ang="T13">
                    <a:pos x="T6" y="T7"/>
                  </a:cxn>
                  <a:cxn ang="T14">
                    <a:pos x="T8" y="T9"/>
                  </a:cxn>
                </a:cxnLst>
                <a:rect l="T15" t="T16" r="T17" b="T18"/>
                <a:pathLst>
                  <a:path w="2284" h="98">
                    <a:moveTo>
                      <a:pt x="0" y="82"/>
                    </a:moveTo>
                    <a:lnTo>
                      <a:pt x="0" y="98"/>
                    </a:lnTo>
                    <a:lnTo>
                      <a:pt x="2284" y="16"/>
                    </a:lnTo>
                    <a:lnTo>
                      <a:pt x="2284" y="0"/>
                    </a:lnTo>
                    <a:lnTo>
                      <a:pt x="0" y="82"/>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 name="Freeform 195"/>
              <p:cNvSpPr>
                <a:spLocks/>
              </p:cNvSpPr>
              <p:nvPr/>
            </p:nvSpPr>
            <p:spPr bwMode="auto">
              <a:xfrm rot="-686809">
                <a:off x="1261" y="2531"/>
                <a:ext cx="1699" cy="47"/>
              </a:xfrm>
              <a:custGeom>
                <a:avLst/>
                <a:gdLst>
                  <a:gd name="T0" fmla="*/ 0 w 2278"/>
                  <a:gd name="T1" fmla="*/ 0 h 64"/>
                  <a:gd name="T2" fmla="*/ 0 w 2278"/>
                  <a:gd name="T3" fmla="*/ 16 h 64"/>
                  <a:gd name="T4" fmla="*/ 2278 w 2278"/>
                  <a:gd name="T5" fmla="*/ 64 h 64"/>
                  <a:gd name="T6" fmla="*/ 2278 w 2278"/>
                  <a:gd name="T7" fmla="*/ 47 h 64"/>
                  <a:gd name="T8" fmla="*/ 0 w 2278"/>
                  <a:gd name="T9" fmla="*/ 0 h 64"/>
                  <a:gd name="T10" fmla="*/ 0 60000 65536"/>
                  <a:gd name="T11" fmla="*/ 0 60000 65536"/>
                  <a:gd name="T12" fmla="*/ 0 60000 65536"/>
                  <a:gd name="T13" fmla="*/ 0 60000 65536"/>
                  <a:gd name="T14" fmla="*/ 0 60000 65536"/>
                  <a:gd name="T15" fmla="*/ 0 w 2278"/>
                  <a:gd name="T16" fmla="*/ 0 h 64"/>
                  <a:gd name="T17" fmla="*/ 2278 w 2278"/>
                  <a:gd name="T18" fmla="*/ 64 h 64"/>
                </a:gdLst>
                <a:ahLst/>
                <a:cxnLst>
                  <a:cxn ang="T10">
                    <a:pos x="T0" y="T1"/>
                  </a:cxn>
                  <a:cxn ang="T11">
                    <a:pos x="T2" y="T3"/>
                  </a:cxn>
                  <a:cxn ang="T12">
                    <a:pos x="T4" y="T5"/>
                  </a:cxn>
                  <a:cxn ang="T13">
                    <a:pos x="T6" y="T7"/>
                  </a:cxn>
                  <a:cxn ang="T14">
                    <a:pos x="T8" y="T9"/>
                  </a:cxn>
                </a:cxnLst>
                <a:rect l="T15" t="T16" r="T17" b="T18"/>
                <a:pathLst>
                  <a:path w="2278" h="64">
                    <a:moveTo>
                      <a:pt x="0" y="0"/>
                    </a:moveTo>
                    <a:lnTo>
                      <a:pt x="0" y="16"/>
                    </a:lnTo>
                    <a:lnTo>
                      <a:pt x="2278" y="64"/>
                    </a:lnTo>
                    <a:lnTo>
                      <a:pt x="2278" y="47"/>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 name="Rectangle 196"/>
              <p:cNvSpPr>
                <a:spLocks noChangeArrowheads="1"/>
              </p:cNvSpPr>
              <p:nvPr/>
            </p:nvSpPr>
            <p:spPr bwMode="auto">
              <a:xfrm rot="-686809">
                <a:off x="941" y="2452"/>
                <a:ext cx="122" cy="61"/>
              </a:xfrm>
              <a:prstGeom prst="rect">
                <a:avLst/>
              </a:prstGeom>
              <a:solidFill>
                <a:srgbClr val="FF00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50" name="Rectangle 197"/>
              <p:cNvSpPr>
                <a:spLocks noChangeArrowheads="1"/>
              </p:cNvSpPr>
              <p:nvPr/>
            </p:nvSpPr>
            <p:spPr bwMode="auto">
              <a:xfrm rot="-686809">
                <a:off x="946" y="2552"/>
                <a:ext cx="121" cy="60"/>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51" name="Rectangle 198"/>
              <p:cNvSpPr>
                <a:spLocks noChangeArrowheads="1"/>
              </p:cNvSpPr>
              <p:nvPr/>
            </p:nvSpPr>
            <p:spPr bwMode="auto">
              <a:xfrm rot="-686809">
                <a:off x="814" y="2661"/>
                <a:ext cx="123" cy="61"/>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52" name="Rectangle 199"/>
              <p:cNvSpPr>
                <a:spLocks noChangeArrowheads="1"/>
              </p:cNvSpPr>
              <p:nvPr/>
            </p:nvSpPr>
            <p:spPr bwMode="auto">
              <a:xfrm rot="-686809">
                <a:off x="847" y="2786"/>
                <a:ext cx="123" cy="62"/>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53" name="Rectangle 200"/>
              <p:cNvSpPr>
                <a:spLocks noChangeArrowheads="1"/>
              </p:cNvSpPr>
              <p:nvPr/>
            </p:nvSpPr>
            <p:spPr bwMode="auto">
              <a:xfrm rot="-686809">
                <a:off x="867" y="2799"/>
                <a:ext cx="122" cy="61"/>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54" name="Rectangle 201"/>
              <p:cNvSpPr>
                <a:spLocks noChangeArrowheads="1"/>
              </p:cNvSpPr>
              <p:nvPr/>
            </p:nvSpPr>
            <p:spPr bwMode="auto">
              <a:xfrm rot="-686809">
                <a:off x="1032" y="2819"/>
                <a:ext cx="123" cy="66"/>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55" name="Rectangle 202"/>
              <p:cNvSpPr>
                <a:spLocks noChangeArrowheads="1"/>
              </p:cNvSpPr>
              <p:nvPr/>
            </p:nvSpPr>
            <p:spPr bwMode="auto">
              <a:xfrm rot="-686809">
                <a:off x="1064" y="2829"/>
                <a:ext cx="122" cy="66"/>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56" name="Rectangle 203"/>
              <p:cNvSpPr>
                <a:spLocks noChangeArrowheads="1"/>
              </p:cNvSpPr>
              <p:nvPr/>
            </p:nvSpPr>
            <p:spPr bwMode="auto">
              <a:xfrm rot="-686809">
                <a:off x="978" y="2565"/>
                <a:ext cx="121" cy="66"/>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57" name="Rectangle 204"/>
              <p:cNvSpPr>
                <a:spLocks noChangeArrowheads="1"/>
              </p:cNvSpPr>
              <p:nvPr/>
            </p:nvSpPr>
            <p:spPr bwMode="auto">
              <a:xfrm rot="-686809">
                <a:off x="834" y="2674"/>
                <a:ext cx="121" cy="64"/>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58" name="Freeform 205"/>
              <p:cNvSpPr>
                <a:spLocks/>
              </p:cNvSpPr>
              <p:nvPr/>
            </p:nvSpPr>
            <p:spPr bwMode="auto">
              <a:xfrm rot="-686809">
                <a:off x="978" y="2743"/>
                <a:ext cx="188" cy="62"/>
              </a:xfrm>
              <a:custGeom>
                <a:avLst/>
                <a:gdLst>
                  <a:gd name="T0" fmla="*/ 250 w 250"/>
                  <a:gd name="T1" fmla="*/ 15 h 86"/>
                  <a:gd name="T2" fmla="*/ 246 w 250"/>
                  <a:gd name="T3" fmla="*/ 0 h 86"/>
                  <a:gd name="T4" fmla="*/ 0 w 250"/>
                  <a:gd name="T5" fmla="*/ 71 h 86"/>
                  <a:gd name="T6" fmla="*/ 4 w 250"/>
                  <a:gd name="T7" fmla="*/ 86 h 86"/>
                  <a:gd name="T8" fmla="*/ 250 w 250"/>
                  <a:gd name="T9" fmla="*/ 15 h 86"/>
                  <a:gd name="T10" fmla="*/ 0 60000 65536"/>
                  <a:gd name="T11" fmla="*/ 0 60000 65536"/>
                  <a:gd name="T12" fmla="*/ 0 60000 65536"/>
                  <a:gd name="T13" fmla="*/ 0 60000 65536"/>
                  <a:gd name="T14" fmla="*/ 0 60000 65536"/>
                  <a:gd name="T15" fmla="*/ 0 w 250"/>
                  <a:gd name="T16" fmla="*/ 0 h 86"/>
                  <a:gd name="T17" fmla="*/ 250 w 250"/>
                  <a:gd name="T18" fmla="*/ 86 h 86"/>
                </a:gdLst>
                <a:ahLst/>
                <a:cxnLst>
                  <a:cxn ang="T10">
                    <a:pos x="T0" y="T1"/>
                  </a:cxn>
                  <a:cxn ang="T11">
                    <a:pos x="T2" y="T3"/>
                  </a:cxn>
                  <a:cxn ang="T12">
                    <a:pos x="T4" y="T5"/>
                  </a:cxn>
                  <a:cxn ang="T13">
                    <a:pos x="T6" y="T7"/>
                  </a:cxn>
                  <a:cxn ang="T14">
                    <a:pos x="T8" y="T9"/>
                  </a:cxn>
                </a:cxnLst>
                <a:rect l="T15" t="T16" r="T17" b="T18"/>
                <a:pathLst>
                  <a:path w="250" h="86">
                    <a:moveTo>
                      <a:pt x="250" y="15"/>
                    </a:moveTo>
                    <a:lnTo>
                      <a:pt x="246" y="0"/>
                    </a:lnTo>
                    <a:lnTo>
                      <a:pt x="0" y="71"/>
                    </a:lnTo>
                    <a:lnTo>
                      <a:pt x="4" y="86"/>
                    </a:lnTo>
                    <a:lnTo>
                      <a:pt x="250" y="15"/>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9" name="Freeform 206"/>
              <p:cNvSpPr>
                <a:spLocks/>
              </p:cNvSpPr>
              <p:nvPr/>
            </p:nvSpPr>
            <p:spPr bwMode="auto">
              <a:xfrm rot="-686809">
                <a:off x="1224" y="2728"/>
                <a:ext cx="127" cy="66"/>
              </a:xfrm>
              <a:custGeom>
                <a:avLst/>
                <a:gdLst>
                  <a:gd name="T0" fmla="*/ 7 w 170"/>
                  <a:gd name="T1" fmla="*/ 0 h 87"/>
                  <a:gd name="T2" fmla="*/ 0 w 170"/>
                  <a:gd name="T3" fmla="*/ 15 h 87"/>
                  <a:gd name="T4" fmla="*/ 163 w 170"/>
                  <a:gd name="T5" fmla="*/ 87 h 87"/>
                  <a:gd name="T6" fmla="*/ 170 w 170"/>
                  <a:gd name="T7" fmla="*/ 72 h 87"/>
                  <a:gd name="T8" fmla="*/ 7 w 170"/>
                  <a:gd name="T9" fmla="*/ 0 h 87"/>
                  <a:gd name="T10" fmla="*/ 0 60000 65536"/>
                  <a:gd name="T11" fmla="*/ 0 60000 65536"/>
                  <a:gd name="T12" fmla="*/ 0 60000 65536"/>
                  <a:gd name="T13" fmla="*/ 0 60000 65536"/>
                  <a:gd name="T14" fmla="*/ 0 60000 65536"/>
                  <a:gd name="T15" fmla="*/ 0 w 170"/>
                  <a:gd name="T16" fmla="*/ 0 h 87"/>
                  <a:gd name="T17" fmla="*/ 170 w 170"/>
                  <a:gd name="T18" fmla="*/ 87 h 87"/>
                </a:gdLst>
                <a:ahLst/>
                <a:cxnLst>
                  <a:cxn ang="T10">
                    <a:pos x="T0" y="T1"/>
                  </a:cxn>
                  <a:cxn ang="T11">
                    <a:pos x="T2" y="T3"/>
                  </a:cxn>
                  <a:cxn ang="T12">
                    <a:pos x="T4" y="T5"/>
                  </a:cxn>
                  <a:cxn ang="T13">
                    <a:pos x="T6" y="T7"/>
                  </a:cxn>
                  <a:cxn ang="T14">
                    <a:pos x="T8" y="T9"/>
                  </a:cxn>
                </a:cxnLst>
                <a:rect l="T15" t="T16" r="T17" b="T18"/>
                <a:pathLst>
                  <a:path w="170" h="87">
                    <a:moveTo>
                      <a:pt x="7" y="0"/>
                    </a:moveTo>
                    <a:lnTo>
                      <a:pt x="0" y="15"/>
                    </a:lnTo>
                    <a:lnTo>
                      <a:pt x="163" y="87"/>
                    </a:lnTo>
                    <a:lnTo>
                      <a:pt x="170" y="72"/>
                    </a:lnTo>
                    <a:lnTo>
                      <a:pt x="7"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0" name="Freeform 207"/>
              <p:cNvSpPr>
                <a:spLocks/>
              </p:cNvSpPr>
              <p:nvPr/>
            </p:nvSpPr>
            <p:spPr bwMode="auto">
              <a:xfrm rot="-686809">
                <a:off x="1110" y="2890"/>
                <a:ext cx="30" cy="42"/>
              </a:xfrm>
              <a:custGeom>
                <a:avLst/>
                <a:gdLst>
                  <a:gd name="T0" fmla="*/ 0 w 39"/>
                  <a:gd name="T1" fmla="*/ 44 h 55"/>
                  <a:gd name="T2" fmla="*/ 12 w 39"/>
                  <a:gd name="T3" fmla="*/ 55 h 55"/>
                  <a:gd name="T4" fmla="*/ 39 w 39"/>
                  <a:gd name="T5" fmla="*/ 10 h 55"/>
                  <a:gd name="T6" fmla="*/ 27 w 39"/>
                  <a:gd name="T7" fmla="*/ 0 h 55"/>
                  <a:gd name="T8" fmla="*/ 0 w 39"/>
                  <a:gd name="T9" fmla="*/ 44 h 55"/>
                  <a:gd name="T10" fmla="*/ 0 60000 65536"/>
                  <a:gd name="T11" fmla="*/ 0 60000 65536"/>
                  <a:gd name="T12" fmla="*/ 0 60000 65536"/>
                  <a:gd name="T13" fmla="*/ 0 60000 65536"/>
                  <a:gd name="T14" fmla="*/ 0 60000 65536"/>
                  <a:gd name="T15" fmla="*/ 0 w 39"/>
                  <a:gd name="T16" fmla="*/ 0 h 55"/>
                  <a:gd name="T17" fmla="*/ 39 w 39"/>
                  <a:gd name="T18" fmla="*/ 55 h 55"/>
                </a:gdLst>
                <a:ahLst/>
                <a:cxnLst>
                  <a:cxn ang="T10">
                    <a:pos x="T0" y="T1"/>
                  </a:cxn>
                  <a:cxn ang="T11">
                    <a:pos x="T2" y="T3"/>
                  </a:cxn>
                  <a:cxn ang="T12">
                    <a:pos x="T4" y="T5"/>
                  </a:cxn>
                  <a:cxn ang="T13">
                    <a:pos x="T6" y="T7"/>
                  </a:cxn>
                  <a:cxn ang="T14">
                    <a:pos x="T8" y="T9"/>
                  </a:cxn>
                </a:cxnLst>
                <a:rect l="T15" t="T16" r="T17" b="T18"/>
                <a:pathLst>
                  <a:path w="39" h="55">
                    <a:moveTo>
                      <a:pt x="0" y="44"/>
                    </a:moveTo>
                    <a:lnTo>
                      <a:pt x="12" y="55"/>
                    </a:lnTo>
                    <a:lnTo>
                      <a:pt x="39" y="10"/>
                    </a:lnTo>
                    <a:lnTo>
                      <a:pt x="27" y="0"/>
                    </a:lnTo>
                    <a:lnTo>
                      <a:pt x="0" y="44"/>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 name="Freeform 208"/>
              <p:cNvSpPr>
                <a:spLocks/>
              </p:cNvSpPr>
              <p:nvPr/>
            </p:nvSpPr>
            <p:spPr bwMode="auto">
              <a:xfrm rot="-686809">
                <a:off x="1009" y="2509"/>
                <a:ext cx="23" cy="60"/>
              </a:xfrm>
              <a:custGeom>
                <a:avLst/>
                <a:gdLst>
                  <a:gd name="T0" fmla="*/ 16 w 31"/>
                  <a:gd name="T1" fmla="*/ 81 h 81"/>
                  <a:gd name="T2" fmla="*/ 31 w 31"/>
                  <a:gd name="T3" fmla="*/ 78 h 81"/>
                  <a:gd name="T4" fmla="*/ 15 w 31"/>
                  <a:gd name="T5" fmla="*/ 0 h 81"/>
                  <a:gd name="T6" fmla="*/ 0 w 31"/>
                  <a:gd name="T7" fmla="*/ 3 h 81"/>
                  <a:gd name="T8" fmla="*/ 16 w 31"/>
                  <a:gd name="T9" fmla="*/ 81 h 81"/>
                  <a:gd name="T10" fmla="*/ 0 60000 65536"/>
                  <a:gd name="T11" fmla="*/ 0 60000 65536"/>
                  <a:gd name="T12" fmla="*/ 0 60000 65536"/>
                  <a:gd name="T13" fmla="*/ 0 60000 65536"/>
                  <a:gd name="T14" fmla="*/ 0 60000 65536"/>
                  <a:gd name="T15" fmla="*/ 0 w 31"/>
                  <a:gd name="T16" fmla="*/ 0 h 81"/>
                  <a:gd name="T17" fmla="*/ 31 w 31"/>
                  <a:gd name="T18" fmla="*/ 81 h 81"/>
                </a:gdLst>
                <a:ahLst/>
                <a:cxnLst>
                  <a:cxn ang="T10">
                    <a:pos x="T0" y="T1"/>
                  </a:cxn>
                  <a:cxn ang="T11">
                    <a:pos x="T2" y="T3"/>
                  </a:cxn>
                  <a:cxn ang="T12">
                    <a:pos x="T4" y="T5"/>
                  </a:cxn>
                  <a:cxn ang="T13">
                    <a:pos x="T6" y="T7"/>
                  </a:cxn>
                  <a:cxn ang="T14">
                    <a:pos x="T8" y="T9"/>
                  </a:cxn>
                </a:cxnLst>
                <a:rect l="T15" t="T16" r="T17" b="T18"/>
                <a:pathLst>
                  <a:path w="31" h="81">
                    <a:moveTo>
                      <a:pt x="16" y="81"/>
                    </a:moveTo>
                    <a:lnTo>
                      <a:pt x="31" y="78"/>
                    </a:lnTo>
                    <a:lnTo>
                      <a:pt x="15" y="0"/>
                    </a:lnTo>
                    <a:lnTo>
                      <a:pt x="0" y="3"/>
                    </a:lnTo>
                    <a:lnTo>
                      <a:pt x="16" y="81"/>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2" name="Freeform 209"/>
              <p:cNvSpPr>
                <a:spLocks/>
              </p:cNvSpPr>
              <p:nvPr/>
            </p:nvSpPr>
            <p:spPr bwMode="auto">
              <a:xfrm rot="-686809">
                <a:off x="790" y="2633"/>
                <a:ext cx="98" cy="57"/>
              </a:xfrm>
              <a:custGeom>
                <a:avLst/>
                <a:gdLst>
                  <a:gd name="T0" fmla="*/ 125 w 132"/>
                  <a:gd name="T1" fmla="*/ 76 h 76"/>
                  <a:gd name="T2" fmla="*/ 132 w 132"/>
                  <a:gd name="T3" fmla="*/ 61 h 76"/>
                  <a:gd name="T4" fmla="*/ 7 w 132"/>
                  <a:gd name="T5" fmla="*/ 0 h 76"/>
                  <a:gd name="T6" fmla="*/ 0 w 132"/>
                  <a:gd name="T7" fmla="*/ 15 h 76"/>
                  <a:gd name="T8" fmla="*/ 125 w 132"/>
                  <a:gd name="T9" fmla="*/ 76 h 76"/>
                  <a:gd name="T10" fmla="*/ 0 60000 65536"/>
                  <a:gd name="T11" fmla="*/ 0 60000 65536"/>
                  <a:gd name="T12" fmla="*/ 0 60000 65536"/>
                  <a:gd name="T13" fmla="*/ 0 60000 65536"/>
                  <a:gd name="T14" fmla="*/ 0 60000 65536"/>
                  <a:gd name="T15" fmla="*/ 0 w 132"/>
                  <a:gd name="T16" fmla="*/ 0 h 76"/>
                  <a:gd name="T17" fmla="*/ 132 w 132"/>
                  <a:gd name="T18" fmla="*/ 76 h 76"/>
                </a:gdLst>
                <a:ahLst/>
                <a:cxnLst>
                  <a:cxn ang="T10">
                    <a:pos x="T0" y="T1"/>
                  </a:cxn>
                  <a:cxn ang="T11">
                    <a:pos x="T2" y="T3"/>
                  </a:cxn>
                  <a:cxn ang="T12">
                    <a:pos x="T4" y="T5"/>
                  </a:cxn>
                  <a:cxn ang="T13">
                    <a:pos x="T6" y="T7"/>
                  </a:cxn>
                  <a:cxn ang="T14">
                    <a:pos x="T8" y="T9"/>
                  </a:cxn>
                </a:cxnLst>
                <a:rect l="T15" t="T16" r="T17" b="T18"/>
                <a:pathLst>
                  <a:path w="132" h="76">
                    <a:moveTo>
                      <a:pt x="125" y="76"/>
                    </a:moveTo>
                    <a:lnTo>
                      <a:pt x="132" y="61"/>
                    </a:lnTo>
                    <a:lnTo>
                      <a:pt x="7" y="0"/>
                    </a:lnTo>
                    <a:lnTo>
                      <a:pt x="0" y="15"/>
                    </a:lnTo>
                    <a:lnTo>
                      <a:pt x="125" y="76"/>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 name="Freeform 210"/>
              <p:cNvSpPr>
                <a:spLocks/>
              </p:cNvSpPr>
              <p:nvPr/>
            </p:nvSpPr>
            <p:spPr bwMode="auto">
              <a:xfrm rot="-686809">
                <a:off x="1060" y="2622"/>
                <a:ext cx="43" cy="215"/>
              </a:xfrm>
              <a:custGeom>
                <a:avLst/>
                <a:gdLst>
                  <a:gd name="T0" fmla="*/ 43 w 58"/>
                  <a:gd name="T1" fmla="*/ 287 h 287"/>
                  <a:gd name="T2" fmla="*/ 58 w 58"/>
                  <a:gd name="T3" fmla="*/ 284 h 287"/>
                  <a:gd name="T4" fmla="*/ 15 w 58"/>
                  <a:gd name="T5" fmla="*/ 0 h 287"/>
                  <a:gd name="T6" fmla="*/ 0 w 58"/>
                  <a:gd name="T7" fmla="*/ 2 h 287"/>
                  <a:gd name="T8" fmla="*/ 43 w 58"/>
                  <a:gd name="T9" fmla="*/ 287 h 287"/>
                  <a:gd name="T10" fmla="*/ 0 60000 65536"/>
                  <a:gd name="T11" fmla="*/ 0 60000 65536"/>
                  <a:gd name="T12" fmla="*/ 0 60000 65536"/>
                  <a:gd name="T13" fmla="*/ 0 60000 65536"/>
                  <a:gd name="T14" fmla="*/ 0 60000 65536"/>
                  <a:gd name="T15" fmla="*/ 0 w 58"/>
                  <a:gd name="T16" fmla="*/ 0 h 287"/>
                  <a:gd name="T17" fmla="*/ 58 w 58"/>
                  <a:gd name="T18" fmla="*/ 287 h 287"/>
                </a:gdLst>
                <a:ahLst/>
                <a:cxnLst>
                  <a:cxn ang="T10">
                    <a:pos x="T0" y="T1"/>
                  </a:cxn>
                  <a:cxn ang="T11">
                    <a:pos x="T2" y="T3"/>
                  </a:cxn>
                  <a:cxn ang="T12">
                    <a:pos x="T4" y="T5"/>
                  </a:cxn>
                  <a:cxn ang="T13">
                    <a:pos x="T6" y="T7"/>
                  </a:cxn>
                  <a:cxn ang="T14">
                    <a:pos x="T8" y="T9"/>
                  </a:cxn>
                </a:cxnLst>
                <a:rect l="T15" t="T16" r="T17" b="T18"/>
                <a:pathLst>
                  <a:path w="58" h="287">
                    <a:moveTo>
                      <a:pt x="43" y="287"/>
                    </a:moveTo>
                    <a:lnTo>
                      <a:pt x="58" y="284"/>
                    </a:lnTo>
                    <a:lnTo>
                      <a:pt x="15" y="0"/>
                    </a:lnTo>
                    <a:lnTo>
                      <a:pt x="0" y="2"/>
                    </a:lnTo>
                    <a:lnTo>
                      <a:pt x="43" y="287"/>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 name="Freeform 211"/>
              <p:cNvSpPr>
                <a:spLocks/>
              </p:cNvSpPr>
              <p:nvPr/>
            </p:nvSpPr>
            <p:spPr bwMode="auto">
              <a:xfrm rot="-686809">
                <a:off x="1186" y="2653"/>
                <a:ext cx="25" cy="40"/>
              </a:xfrm>
              <a:custGeom>
                <a:avLst/>
                <a:gdLst>
                  <a:gd name="T0" fmla="*/ 12 w 34"/>
                  <a:gd name="T1" fmla="*/ 0 h 53"/>
                  <a:gd name="T2" fmla="*/ 0 w 34"/>
                  <a:gd name="T3" fmla="*/ 8 h 53"/>
                  <a:gd name="T4" fmla="*/ 22 w 34"/>
                  <a:gd name="T5" fmla="*/ 53 h 53"/>
                  <a:gd name="T6" fmla="*/ 34 w 34"/>
                  <a:gd name="T7" fmla="*/ 45 h 53"/>
                  <a:gd name="T8" fmla="*/ 12 w 34"/>
                  <a:gd name="T9" fmla="*/ 0 h 53"/>
                  <a:gd name="T10" fmla="*/ 0 60000 65536"/>
                  <a:gd name="T11" fmla="*/ 0 60000 65536"/>
                  <a:gd name="T12" fmla="*/ 0 60000 65536"/>
                  <a:gd name="T13" fmla="*/ 0 60000 65536"/>
                  <a:gd name="T14" fmla="*/ 0 60000 65536"/>
                  <a:gd name="T15" fmla="*/ 0 w 34"/>
                  <a:gd name="T16" fmla="*/ 0 h 53"/>
                  <a:gd name="T17" fmla="*/ 34 w 34"/>
                  <a:gd name="T18" fmla="*/ 53 h 53"/>
                </a:gdLst>
                <a:ahLst/>
                <a:cxnLst>
                  <a:cxn ang="T10">
                    <a:pos x="T0" y="T1"/>
                  </a:cxn>
                  <a:cxn ang="T11">
                    <a:pos x="T2" y="T3"/>
                  </a:cxn>
                  <a:cxn ang="T12">
                    <a:pos x="T4" y="T5"/>
                  </a:cxn>
                  <a:cxn ang="T13">
                    <a:pos x="T6" y="T7"/>
                  </a:cxn>
                  <a:cxn ang="T14">
                    <a:pos x="T8" y="T9"/>
                  </a:cxn>
                </a:cxnLst>
                <a:rect l="T15" t="T16" r="T17" b="T18"/>
                <a:pathLst>
                  <a:path w="34" h="53">
                    <a:moveTo>
                      <a:pt x="12" y="0"/>
                    </a:moveTo>
                    <a:lnTo>
                      <a:pt x="0" y="8"/>
                    </a:lnTo>
                    <a:lnTo>
                      <a:pt x="22" y="53"/>
                    </a:lnTo>
                    <a:lnTo>
                      <a:pt x="34" y="45"/>
                    </a:lnTo>
                    <a:lnTo>
                      <a:pt x="12"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 name="Freeform 212"/>
              <p:cNvSpPr>
                <a:spLocks/>
              </p:cNvSpPr>
              <p:nvPr/>
            </p:nvSpPr>
            <p:spPr bwMode="auto">
              <a:xfrm rot="-686809">
                <a:off x="950" y="2652"/>
                <a:ext cx="176" cy="31"/>
              </a:xfrm>
              <a:custGeom>
                <a:avLst/>
                <a:gdLst>
                  <a:gd name="T0" fmla="*/ 0 w 237"/>
                  <a:gd name="T1" fmla="*/ 24 h 40"/>
                  <a:gd name="T2" fmla="*/ 2 w 237"/>
                  <a:gd name="T3" fmla="*/ 40 h 40"/>
                  <a:gd name="T4" fmla="*/ 237 w 237"/>
                  <a:gd name="T5" fmla="*/ 16 h 40"/>
                  <a:gd name="T6" fmla="*/ 236 w 237"/>
                  <a:gd name="T7" fmla="*/ 0 h 40"/>
                  <a:gd name="T8" fmla="*/ 0 w 237"/>
                  <a:gd name="T9" fmla="*/ 24 h 40"/>
                  <a:gd name="T10" fmla="*/ 0 60000 65536"/>
                  <a:gd name="T11" fmla="*/ 0 60000 65536"/>
                  <a:gd name="T12" fmla="*/ 0 60000 65536"/>
                  <a:gd name="T13" fmla="*/ 0 60000 65536"/>
                  <a:gd name="T14" fmla="*/ 0 60000 65536"/>
                  <a:gd name="T15" fmla="*/ 0 w 237"/>
                  <a:gd name="T16" fmla="*/ 0 h 40"/>
                  <a:gd name="T17" fmla="*/ 237 w 237"/>
                  <a:gd name="T18" fmla="*/ 40 h 40"/>
                </a:gdLst>
                <a:ahLst/>
                <a:cxnLst>
                  <a:cxn ang="T10">
                    <a:pos x="T0" y="T1"/>
                  </a:cxn>
                  <a:cxn ang="T11">
                    <a:pos x="T2" y="T3"/>
                  </a:cxn>
                  <a:cxn ang="T12">
                    <a:pos x="T4" y="T5"/>
                  </a:cxn>
                  <a:cxn ang="T13">
                    <a:pos x="T6" y="T7"/>
                  </a:cxn>
                  <a:cxn ang="T14">
                    <a:pos x="T8" y="T9"/>
                  </a:cxn>
                </a:cxnLst>
                <a:rect l="T15" t="T16" r="T17" b="T18"/>
                <a:pathLst>
                  <a:path w="237" h="40">
                    <a:moveTo>
                      <a:pt x="0" y="24"/>
                    </a:moveTo>
                    <a:lnTo>
                      <a:pt x="2" y="40"/>
                    </a:lnTo>
                    <a:lnTo>
                      <a:pt x="237" y="16"/>
                    </a:lnTo>
                    <a:lnTo>
                      <a:pt x="236" y="0"/>
                    </a:lnTo>
                    <a:lnTo>
                      <a:pt x="0" y="24"/>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 name="Freeform 213"/>
              <p:cNvSpPr>
                <a:spLocks/>
              </p:cNvSpPr>
              <p:nvPr/>
            </p:nvSpPr>
            <p:spPr bwMode="auto">
              <a:xfrm rot="-686809">
                <a:off x="902" y="2736"/>
                <a:ext cx="19" cy="67"/>
              </a:xfrm>
              <a:custGeom>
                <a:avLst/>
                <a:gdLst>
                  <a:gd name="T0" fmla="*/ 11 w 26"/>
                  <a:gd name="T1" fmla="*/ 90 h 90"/>
                  <a:gd name="T2" fmla="*/ 26 w 26"/>
                  <a:gd name="T3" fmla="*/ 89 h 90"/>
                  <a:gd name="T4" fmla="*/ 15 w 26"/>
                  <a:gd name="T5" fmla="*/ 0 h 90"/>
                  <a:gd name="T6" fmla="*/ 0 w 26"/>
                  <a:gd name="T7" fmla="*/ 2 h 90"/>
                  <a:gd name="T8" fmla="*/ 11 w 26"/>
                  <a:gd name="T9" fmla="*/ 90 h 90"/>
                  <a:gd name="T10" fmla="*/ 0 60000 65536"/>
                  <a:gd name="T11" fmla="*/ 0 60000 65536"/>
                  <a:gd name="T12" fmla="*/ 0 60000 65536"/>
                  <a:gd name="T13" fmla="*/ 0 60000 65536"/>
                  <a:gd name="T14" fmla="*/ 0 60000 65536"/>
                  <a:gd name="T15" fmla="*/ 0 w 26"/>
                  <a:gd name="T16" fmla="*/ 0 h 90"/>
                  <a:gd name="T17" fmla="*/ 26 w 26"/>
                  <a:gd name="T18" fmla="*/ 90 h 90"/>
                </a:gdLst>
                <a:ahLst/>
                <a:cxnLst>
                  <a:cxn ang="T10">
                    <a:pos x="T0" y="T1"/>
                  </a:cxn>
                  <a:cxn ang="T11">
                    <a:pos x="T2" y="T3"/>
                  </a:cxn>
                  <a:cxn ang="T12">
                    <a:pos x="T4" y="T5"/>
                  </a:cxn>
                  <a:cxn ang="T13">
                    <a:pos x="T6" y="T7"/>
                  </a:cxn>
                  <a:cxn ang="T14">
                    <a:pos x="T8" y="T9"/>
                  </a:cxn>
                </a:cxnLst>
                <a:rect l="T15" t="T16" r="T17" b="T18"/>
                <a:pathLst>
                  <a:path w="26" h="90">
                    <a:moveTo>
                      <a:pt x="11" y="90"/>
                    </a:moveTo>
                    <a:lnTo>
                      <a:pt x="26" y="89"/>
                    </a:lnTo>
                    <a:lnTo>
                      <a:pt x="15" y="0"/>
                    </a:lnTo>
                    <a:lnTo>
                      <a:pt x="0" y="2"/>
                    </a:lnTo>
                    <a:lnTo>
                      <a:pt x="11" y="9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 name="Freeform 214"/>
              <p:cNvSpPr>
                <a:spLocks/>
              </p:cNvSpPr>
              <p:nvPr/>
            </p:nvSpPr>
            <p:spPr bwMode="auto">
              <a:xfrm rot="-686809">
                <a:off x="880" y="2615"/>
                <a:ext cx="108" cy="55"/>
              </a:xfrm>
              <a:custGeom>
                <a:avLst/>
                <a:gdLst>
                  <a:gd name="T0" fmla="*/ 0 w 143"/>
                  <a:gd name="T1" fmla="*/ 60 h 75"/>
                  <a:gd name="T2" fmla="*/ 7 w 143"/>
                  <a:gd name="T3" fmla="*/ 75 h 75"/>
                  <a:gd name="T4" fmla="*/ 143 w 143"/>
                  <a:gd name="T5" fmla="*/ 15 h 75"/>
                  <a:gd name="T6" fmla="*/ 136 w 143"/>
                  <a:gd name="T7" fmla="*/ 0 h 75"/>
                  <a:gd name="T8" fmla="*/ 0 w 143"/>
                  <a:gd name="T9" fmla="*/ 60 h 75"/>
                  <a:gd name="T10" fmla="*/ 0 60000 65536"/>
                  <a:gd name="T11" fmla="*/ 0 60000 65536"/>
                  <a:gd name="T12" fmla="*/ 0 60000 65536"/>
                  <a:gd name="T13" fmla="*/ 0 60000 65536"/>
                  <a:gd name="T14" fmla="*/ 0 60000 65536"/>
                  <a:gd name="T15" fmla="*/ 0 w 143"/>
                  <a:gd name="T16" fmla="*/ 0 h 75"/>
                  <a:gd name="T17" fmla="*/ 143 w 143"/>
                  <a:gd name="T18" fmla="*/ 75 h 75"/>
                </a:gdLst>
                <a:ahLst/>
                <a:cxnLst>
                  <a:cxn ang="T10">
                    <a:pos x="T0" y="T1"/>
                  </a:cxn>
                  <a:cxn ang="T11">
                    <a:pos x="T2" y="T3"/>
                  </a:cxn>
                  <a:cxn ang="T12">
                    <a:pos x="T4" y="T5"/>
                  </a:cxn>
                  <a:cxn ang="T13">
                    <a:pos x="T6" y="T7"/>
                  </a:cxn>
                  <a:cxn ang="T14">
                    <a:pos x="T8" y="T9"/>
                  </a:cxn>
                </a:cxnLst>
                <a:rect l="T15" t="T16" r="T17" b="T18"/>
                <a:pathLst>
                  <a:path w="143" h="75">
                    <a:moveTo>
                      <a:pt x="0" y="60"/>
                    </a:moveTo>
                    <a:lnTo>
                      <a:pt x="7" y="75"/>
                    </a:lnTo>
                    <a:lnTo>
                      <a:pt x="143" y="15"/>
                    </a:lnTo>
                    <a:lnTo>
                      <a:pt x="136" y="0"/>
                    </a:lnTo>
                    <a:lnTo>
                      <a:pt x="0" y="6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 name="Freeform 215"/>
              <p:cNvSpPr>
                <a:spLocks/>
              </p:cNvSpPr>
              <p:nvPr/>
            </p:nvSpPr>
            <p:spPr bwMode="auto">
              <a:xfrm rot="-686809">
                <a:off x="1097" y="2574"/>
                <a:ext cx="78" cy="39"/>
              </a:xfrm>
              <a:custGeom>
                <a:avLst/>
                <a:gdLst>
                  <a:gd name="T0" fmla="*/ 100 w 105"/>
                  <a:gd name="T1" fmla="*/ 53 h 53"/>
                  <a:gd name="T2" fmla="*/ 105 w 105"/>
                  <a:gd name="T3" fmla="*/ 38 h 53"/>
                  <a:gd name="T4" fmla="*/ 6 w 105"/>
                  <a:gd name="T5" fmla="*/ 0 h 53"/>
                  <a:gd name="T6" fmla="*/ 0 w 105"/>
                  <a:gd name="T7" fmla="*/ 15 h 53"/>
                  <a:gd name="T8" fmla="*/ 100 w 105"/>
                  <a:gd name="T9" fmla="*/ 53 h 53"/>
                  <a:gd name="T10" fmla="*/ 0 60000 65536"/>
                  <a:gd name="T11" fmla="*/ 0 60000 65536"/>
                  <a:gd name="T12" fmla="*/ 0 60000 65536"/>
                  <a:gd name="T13" fmla="*/ 0 60000 65536"/>
                  <a:gd name="T14" fmla="*/ 0 60000 65536"/>
                  <a:gd name="T15" fmla="*/ 0 w 105"/>
                  <a:gd name="T16" fmla="*/ 0 h 53"/>
                  <a:gd name="T17" fmla="*/ 105 w 105"/>
                  <a:gd name="T18" fmla="*/ 53 h 53"/>
                </a:gdLst>
                <a:ahLst/>
                <a:cxnLst>
                  <a:cxn ang="T10">
                    <a:pos x="T0" y="T1"/>
                  </a:cxn>
                  <a:cxn ang="T11">
                    <a:pos x="T2" y="T3"/>
                  </a:cxn>
                  <a:cxn ang="T12">
                    <a:pos x="T4" y="T5"/>
                  </a:cxn>
                  <a:cxn ang="T13">
                    <a:pos x="T6" y="T7"/>
                  </a:cxn>
                  <a:cxn ang="T14">
                    <a:pos x="T8" y="T9"/>
                  </a:cxn>
                </a:cxnLst>
                <a:rect l="T15" t="T16" r="T17" b="T18"/>
                <a:pathLst>
                  <a:path w="105" h="53">
                    <a:moveTo>
                      <a:pt x="100" y="53"/>
                    </a:moveTo>
                    <a:lnTo>
                      <a:pt x="105" y="38"/>
                    </a:lnTo>
                    <a:lnTo>
                      <a:pt x="6" y="0"/>
                    </a:lnTo>
                    <a:lnTo>
                      <a:pt x="0" y="15"/>
                    </a:lnTo>
                    <a:lnTo>
                      <a:pt x="100" y="53"/>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 name="Freeform 216"/>
              <p:cNvSpPr>
                <a:spLocks/>
              </p:cNvSpPr>
              <p:nvPr/>
            </p:nvSpPr>
            <p:spPr bwMode="auto">
              <a:xfrm rot="-686809">
                <a:off x="1170" y="2747"/>
                <a:ext cx="66" cy="103"/>
              </a:xfrm>
              <a:custGeom>
                <a:avLst/>
                <a:gdLst>
                  <a:gd name="T0" fmla="*/ 90 w 90"/>
                  <a:gd name="T1" fmla="*/ 11 h 137"/>
                  <a:gd name="T2" fmla="*/ 78 w 90"/>
                  <a:gd name="T3" fmla="*/ 0 h 137"/>
                  <a:gd name="T4" fmla="*/ 0 w 90"/>
                  <a:gd name="T5" fmla="*/ 126 h 137"/>
                  <a:gd name="T6" fmla="*/ 12 w 90"/>
                  <a:gd name="T7" fmla="*/ 137 h 137"/>
                  <a:gd name="T8" fmla="*/ 90 w 90"/>
                  <a:gd name="T9" fmla="*/ 11 h 137"/>
                  <a:gd name="T10" fmla="*/ 0 60000 65536"/>
                  <a:gd name="T11" fmla="*/ 0 60000 65536"/>
                  <a:gd name="T12" fmla="*/ 0 60000 65536"/>
                  <a:gd name="T13" fmla="*/ 0 60000 65536"/>
                  <a:gd name="T14" fmla="*/ 0 60000 65536"/>
                  <a:gd name="T15" fmla="*/ 0 w 90"/>
                  <a:gd name="T16" fmla="*/ 0 h 137"/>
                  <a:gd name="T17" fmla="*/ 90 w 90"/>
                  <a:gd name="T18" fmla="*/ 137 h 137"/>
                </a:gdLst>
                <a:ahLst/>
                <a:cxnLst>
                  <a:cxn ang="T10">
                    <a:pos x="T0" y="T1"/>
                  </a:cxn>
                  <a:cxn ang="T11">
                    <a:pos x="T2" y="T3"/>
                  </a:cxn>
                  <a:cxn ang="T12">
                    <a:pos x="T4" y="T5"/>
                  </a:cxn>
                  <a:cxn ang="T13">
                    <a:pos x="T6" y="T7"/>
                  </a:cxn>
                  <a:cxn ang="T14">
                    <a:pos x="T8" y="T9"/>
                  </a:cxn>
                </a:cxnLst>
                <a:rect l="T15" t="T16" r="T17" b="T18"/>
                <a:pathLst>
                  <a:path w="90" h="137">
                    <a:moveTo>
                      <a:pt x="90" y="11"/>
                    </a:moveTo>
                    <a:lnTo>
                      <a:pt x="78" y="0"/>
                    </a:lnTo>
                    <a:lnTo>
                      <a:pt x="0" y="126"/>
                    </a:lnTo>
                    <a:lnTo>
                      <a:pt x="12" y="137"/>
                    </a:lnTo>
                    <a:lnTo>
                      <a:pt x="90" y="11"/>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 name="Freeform 217"/>
              <p:cNvSpPr>
                <a:spLocks/>
              </p:cNvSpPr>
              <p:nvPr/>
            </p:nvSpPr>
            <p:spPr bwMode="auto">
              <a:xfrm rot="-686809">
                <a:off x="935" y="2841"/>
                <a:ext cx="130" cy="52"/>
              </a:xfrm>
              <a:custGeom>
                <a:avLst/>
                <a:gdLst>
                  <a:gd name="T0" fmla="*/ 6 w 174"/>
                  <a:gd name="T1" fmla="*/ 0 h 71"/>
                  <a:gd name="T2" fmla="*/ 0 w 174"/>
                  <a:gd name="T3" fmla="*/ 15 h 71"/>
                  <a:gd name="T4" fmla="*/ 169 w 174"/>
                  <a:gd name="T5" fmla="*/ 71 h 71"/>
                  <a:gd name="T6" fmla="*/ 174 w 174"/>
                  <a:gd name="T7" fmla="*/ 56 h 71"/>
                  <a:gd name="T8" fmla="*/ 6 w 174"/>
                  <a:gd name="T9" fmla="*/ 0 h 71"/>
                  <a:gd name="T10" fmla="*/ 0 60000 65536"/>
                  <a:gd name="T11" fmla="*/ 0 60000 65536"/>
                  <a:gd name="T12" fmla="*/ 0 60000 65536"/>
                  <a:gd name="T13" fmla="*/ 0 60000 65536"/>
                  <a:gd name="T14" fmla="*/ 0 60000 65536"/>
                  <a:gd name="T15" fmla="*/ 0 w 174"/>
                  <a:gd name="T16" fmla="*/ 0 h 71"/>
                  <a:gd name="T17" fmla="*/ 174 w 174"/>
                  <a:gd name="T18" fmla="*/ 71 h 71"/>
                </a:gdLst>
                <a:ahLst/>
                <a:cxnLst>
                  <a:cxn ang="T10">
                    <a:pos x="T0" y="T1"/>
                  </a:cxn>
                  <a:cxn ang="T11">
                    <a:pos x="T2" y="T3"/>
                  </a:cxn>
                  <a:cxn ang="T12">
                    <a:pos x="T4" y="T5"/>
                  </a:cxn>
                  <a:cxn ang="T13">
                    <a:pos x="T6" y="T7"/>
                  </a:cxn>
                  <a:cxn ang="T14">
                    <a:pos x="T8" y="T9"/>
                  </a:cxn>
                </a:cxnLst>
                <a:rect l="T15" t="T16" r="T17" b="T18"/>
                <a:pathLst>
                  <a:path w="174" h="71">
                    <a:moveTo>
                      <a:pt x="6" y="0"/>
                    </a:moveTo>
                    <a:lnTo>
                      <a:pt x="0" y="15"/>
                    </a:lnTo>
                    <a:lnTo>
                      <a:pt x="169" y="71"/>
                    </a:lnTo>
                    <a:lnTo>
                      <a:pt x="174" y="56"/>
                    </a:lnTo>
                    <a:lnTo>
                      <a:pt x="6"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 name="Rectangle 220"/>
              <p:cNvSpPr>
                <a:spLocks noChangeArrowheads="1"/>
              </p:cNvSpPr>
              <p:nvPr/>
            </p:nvSpPr>
            <p:spPr bwMode="auto">
              <a:xfrm rot="-686809">
                <a:off x="3983" y="1937"/>
                <a:ext cx="121" cy="60"/>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72" name="Rectangle 221"/>
              <p:cNvSpPr>
                <a:spLocks noChangeArrowheads="1"/>
              </p:cNvSpPr>
              <p:nvPr/>
            </p:nvSpPr>
            <p:spPr bwMode="auto">
              <a:xfrm rot="-686809">
                <a:off x="2826" y="2063"/>
                <a:ext cx="122" cy="61"/>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73" name="Rectangle 222"/>
              <p:cNvSpPr>
                <a:spLocks noChangeArrowheads="1"/>
              </p:cNvSpPr>
              <p:nvPr/>
            </p:nvSpPr>
            <p:spPr bwMode="auto">
              <a:xfrm rot="-686809">
                <a:off x="2015" y="2293"/>
                <a:ext cx="123" cy="61"/>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74" name="Rectangle 223"/>
              <p:cNvSpPr>
                <a:spLocks noChangeArrowheads="1"/>
              </p:cNvSpPr>
              <p:nvPr/>
            </p:nvSpPr>
            <p:spPr bwMode="auto">
              <a:xfrm rot="-686809">
                <a:off x="1507" y="2383"/>
                <a:ext cx="122" cy="61"/>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75" name="Rectangle 224"/>
              <p:cNvSpPr>
                <a:spLocks noChangeArrowheads="1"/>
              </p:cNvSpPr>
              <p:nvPr/>
            </p:nvSpPr>
            <p:spPr bwMode="auto">
              <a:xfrm rot="-686809">
                <a:off x="4205" y="2167"/>
                <a:ext cx="123" cy="62"/>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76" name="Rectangle 225"/>
              <p:cNvSpPr>
                <a:spLocks noChangeArrowheads="1"/>
              </p:cNvSpPr>
              <p:nvPr/>
            </p:nvSpPr>
            <p:spPr bwMode="auto">
              <a:xfrm rot="-686809">
                <a:off x="3296" y="2379"/>
                <a:ext cx="123" cy="61"/>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77" name="Rectangle 226"/>
              <p:cNvSpPr>
                <a:spLocks noChangeArrowheads="1"/>
              </p:cNvSpPr>
              <p:nvPr/>
            </p:nvSpPr>
            <p:spPr bwMode="auto">
              <a:xfrm rot="-686809">
                <a:off x="2187" y="2645"/>
                <a:ext cx="121" cy="61"/>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78" name="Rectangle 227"/>
              <p:cNvSpPr>
                <a:spLocks noChangeArrowheads="1"/>
              </p:cNvSpPr>
              <p:nvPr/>
            </p:nvSpPr>
            <p:spPr bwMode="auto">
              <a:xfrm rot="-686809">
                <a:off x="1596" y="2717"/>
                <a:ext cx="121" cy="61"/>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79" name="Rectangle 228"/>
              <p:cNvSpPr>
                <a:spLocks noChangeArrowheads="1"/>
              </p:cNvSpPr>
              <p:nvPr/>
            </p:nvSpPr>
            <p:spPr bwMode="auto">
              <a:xfrm rot="-686809">
                <a:off x="1063" y="2929"/>
                <a:ext cx="121" cy="61"/>
              </a:xfrm>
              <a:prstGeom prst="rect">
                <a:avLst/>
              </a:prstGeom>
              <a:solidFill>
                <a:srgbClr val="FF00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80" name="Rectangle 229"/>
              <p:cNvSpPr>
                <a:spLocks noChangeArrowheads="1"/>
              </p:cNvSpPr>
              <p:nvPr/>
            </p:nvSpPr>
            <p:spPr bwMode="auto">
              <a:xfrm rot="-686809">
                <a:off x="1297" y="2775"/>
                <a:ext cx="121" cy="61"/>
              </a:xfrm>
              <a:prstGeom prst="rect">
                <a:avLst/>
              </a:prstGeom>
              <a:solidFill>
                <a:srgbClr val="FF00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81" name="Rectangle 230"/>
              <p:cNvSpPr>
                <a:spLocks noChangeArrowheads="1"/>
              </p:cNvSpPr>
              <p:nvPr/>
            </p:nvSpPr>
            <p:spPr bwMode="auto">
              <a:xfrm rot="-686809">
                <a:off x="778" y="2887"/>
                <a:ext cx="121" cy="62"/>
              </a:xfrm>
              <a:prstGeom prst="rect">
                <a:avLst/>
              </a:prstGeom>
              <a:solidFill>
                <a:srgbClr val="FF00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82" name="Rectangle 231"/>
              <p:cNvSpPr>
                <a:spLocks noChangeArrowheads="1"/>
              </p:cNvSpPr>
              <p:nvPr/>
            </p:nvSpPr>
            <p:spPr bwMode="auto">
              <a:xfrm rot="-686809">
                <a:off x="1205" y="2486"/>
                <a:ext cx="122" cy="61"/>
              </a:xfrm>
              <a:prstGeom prst="rect">
                <a:avLst/>
              </a:prstGeom>
              <a:solidFill>
                <a:srgbClr val="FF00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83" name="Rectangle 232"/>
              <p:cNvSpPr>
                <a:spLocks noChangeArrowheads="1"/>
              </p:cNvSpPr>
              <p:nvPr/>
            </p:nvSpPr>
            <p:spPr bwMode="auto">
              <a:xfrm rot="-686809">
                <a:off x="720" y="2588"/>
                <a:ext cx="123" cy="61"/>
              </a:xfrm>
              <a:prstGeom prst="rect">
                <a:avLst/>
              </a:prstGeom>
              <a:solidFill>
                <a:srgbClr val="FF00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84" name="Rectangle 233"/>
              <p:cNvSpPr>
                <a:spLocks noChangeArrowheads="1"/>
              </p:cNvSpPr>
              <p:nvPr/>
            </p:nvSpPr>
            <p:spPr bwMode="auto">
              <a:xfrm rot="-686809">
                <a:off x="2903" y="2159"/>
                <a:ext cx="121" cy="61"/>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85" name="Rectangle 234"/>
              <p:cNvSpPr>
                <a:spLocks noChangeArrowheads="1"/>
              </p:cNvSpPr>
              <p:nvPr/>
            </p:nvSpPr>
            <p:spPr bwMode="auto">
              <a:xfrm rot="-686809">
                <a:off x="2988" y="2374"/>
                <a:ext cx="121" cy="60"/>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86" name="Rectangle 235"/>
              <p:cNvSpPr>
                <a:spLocks noChangeArrowheads="1"/>
              </p:cNvSpPr>
              <p:nvPr/>
            </p:nvSpPr>
            <p:spPr bwMode="auto">
              <a:xfrm rot="-686809">
                <a:off x="2324" y="2498"/>
                <a:ext cx="122" cy="61"/>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87" name="Rectangle 236"/>
              <p:cNvSpPr>
                <a:spLocks noChangeArrowheads="1"/>
              </p:cNvSpPr>
              <p:nvPr/>
            </p:nvSpPr>
            <p:spPr bwMode="auto">
              <a:xfrm rot="-686809">
                <a:off x="2284" y="2296"/>
                <a:ext cx="121" cy="61"/>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88" name="Rectangle 237"/>
              <p:cNvSpPr>
                <a:spLocks noChangeArrowheads="1"/>
              </p:cNvSpPr>
              <p:nvPr/>
            </p:nvSpPr>
            <p:spPr bwMode="auto">
              <a:xfrm rot="-686809">
                <a:off x="2896" y="2177"/>
                <a:ext cx="121" cy="61"/>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89" name="Rectangle 238"/>
              <p:cNvSpPr>
                <a:spLocks noChangeArrowheads="1"/>
              </p:cNvSpPr>
              <p:nvPr/>
            </p:nvSpPr>
            <p:spPr bwMode="auto">
              <a:xfrm rot="-686809">
                <a:off x="2946" y="2360"/>
                <a:ext cx="122" cy="61"/>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90" name="Rectangle 239"/>
              <p:cNvSpPr>
                <a:spLocks noChangeArrowheads="1"/>
              </p:cNvSpPr>
              <p:nvPr/>
            </p:nvSpPr>
            <p:spPr bwMode="auto">
              <a:xfrm rot="-686809">
                <a:off x="2059" y="2643"/>
                <a:ext cx="121" cy="60"/>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91" name="Rectangle 240"/>
              <p:cNvSpPr>
                <a:spLocks noChangeArrowheads="1"/>
              </p:cNvSpPr>
              <p:nvPr/>
            </p:nvSpPr>
            <p:spPr bwMode="auto">
              <a:xfrm rot="-686809">
                <a:off x="2124" y="2210"/>
                <a:ext cx="120" cy="61"/>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92" name="Rectangle 241"/>
              <p:cNvSpPr>
                <a:spLocks noChangeArrowheads="1"/>
              </p:cNvSpPr>
              <p:nvPr/>
            </p:nvSpPr>
            <p:spPr bwMode="auto">
              <a:xfrm rot="-686809">
                <a:off x="3032" y="2028"/>
                <a:ext cx="121" cy="61"/>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93" name="Rectangle 242"/>
              <p:cNvSpPr>
                <a:spLocks noChangeArrowheads="1"/>
              </p:cNvSpPr>
              <p:nvPr/>
            </p:nvSpPr>
            <p:spPr bwMode="auto">
              <a:xfrm rot="-686809">
                <a:off x="1141" y="2573"/>
                <a:ext cx="120" cy="62"/>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94" name="Rectangle 243"/>
              <p:cNvSpPr>
                <a:spLocks noChangeArrowheads="1"/>
              </p:cNvSpPr>
              <p:nvPr/>
            </p:nvSpPr>
            <p:spPr bwMode="auto">
              <a:xfrm rot="-686809">
                <a:off x="1120" y="2599"/>
                <a:ext cx="122" cy="61"/>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95" name="Rectangle 244"/>
              <p:cNvSpPr>
                <a:spLocks noChangeArrowheads="1"/>
              </p:cNvSpPr>
              <p:nvPr/>
            </p:nvSpPr>
            <p:spPr bwMode="auto">
              <a:xfrm rot="-686809">
                <a:off x="1143" y="2714"/>
                <a:ext cx="123" cy="61"/>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96" name="Rectangle 245"/>
              <p:cNvSpPr>
                <a:spLocks noChangeArrowheads="1"/>
              </p:cNvSpPr>
              <p:nvPr/>
            </p:nvSpPr>
            <p:spPr bwMode="auto">
              <a:xfrm rot="-686809">
                <a:off x="1154" y="2688"/>
                <a:ext cx="123" cy="59"/>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197" name="Freeform 246"/>
              <p:cNvSpPr>
                <a:spLocks/>
              </p:cNvSpPr>
              <p:nvPr/>
            </p:nvSpPr>
            <p:spPr bwMode="auto">
              <a:xfrm rot="-686809">
                <a:off x="1222" y="2440"/>
                <a:ext cx="1081" cy="76"/>
              </a:xfrm>
              <a:custGeom>
                <a:avLst/>
                <a:gdLst>
                  <a:gd name="T0" fmla="*/ 0 w 1449"/>
                  <a:gd name="T1" fmla="*/ 87 h 103"/>
                  <a:gd name="T2" fmla="*/ 2 w 1449"/>
                  <a:gd name="T3" fmla="*/ 103 h 103"/>
                  <a:gd name="T4" fmla="*/ 1449 w 1449"/>
                  <a:gd name="T5" fmla="*/ 16 h 103"/>
                  <a:gd name="T6" fmla="*/ 1447 w 1449"/>
                  <a:gd name="T7" fmla="*/ 0 h 103"/>
                  <a:gd name="T8" fmla="*/ 0 w 1449"/>
                  <a:gd name="T9" fmla="*/ 87 h 103"/>
                  <a:gd name="T10" fmla="*/ 0 60000 65536"/>
                  <a:gd name="T11" fmla="*/ 0 60000 65536"/>
                  <a:gd name="T12" fmla="*/ 0 60000 65536"/>
                  <a:gd name="T13" fmla="*/ 0 60000 65536"/>
                  <a:gd name="T14" fmla="*/ 0 60000 65536"/>
                  <a:gd name="T15" fmla="*/ 0 w 1449"/>
                  <a:gd name="T16" fmla="*/ 0 h 103"/>
                  <a:gd name="T17" fmla="*/ 1449 w 1449"/>
                  <a:gd name="T18" fmla="*/ 103 h 103"/>
                </a:gdLst>
                <a:ahLst/>
                <a:cxnLst>
                  <a:cxn ang="T10">
                    <a:pos x="T0" y="T1"/>
                  </a:cxn>
                  <a:cxn ang="T11">
                    <a:pos x="T2" y="T3"/>
                  </a:cxn>
                  <a:cxn ang="T12">
                    <a:pos x="T4" y="T5"/>
                  </a:cxn>
                  <a:cxn ang="T13">
                    <a:pos x="T6" y="T7"/>
                  </a:cxn>
                  <a:cxn ang="T14">
                    <a:pos x="T8" y="T9"/>
                  </a:cxn>
                </a:cxnLst>
                <a:rect l="T15" t="T16" r="T17" b="T18"/>
                <a:pathLst>
                  <a:path w="1449" h="103">
                    <a:moveTo>
                      <a:pt x="0" y="87"/>
                    </a:moveTo>
                    <a:lnTo>
                      <a:pt x="2" y="103"/>
                    </a:lnTo>
                    <a:lnTo>
                      <a:pt x="1449" y="16"/>
                    </a:lnTo>
                    <a:lnTo>
                      <a:pt x="1447" y="0"/>
                    </a:lnTo>
                    <a:lnTo>
                      <a:pt x="0" y="87"/>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 name="Freeform 247"/>
              <p:cNvSpPr>
                <a:spLocks/>
              </p:cNvSpPr>
              <p:nvPr/>
            </p:nvSpPr>
            <p:spPr bwMode="auto">
              <a:xfrm rot="-686809">
                <a:off x="2345" y="2177"/>
                <a:ext cx="549" cy="104"/>
              </a:xfrm>
              <a:custGeom>
                <a:avLst/>
                <a:gdLst>
                  <a:gd name="T0" fmla="*/ 3 w 737"/>
                  <a:gd name="T1" fmla="*/ 0 h 138"/>
                  <a:gd name="T2" fmla="*/ 0 w 737"/>
                  <a:gd name="T3" fmla="*/ 16 h 138"/>
                  <a:gd name="T4" fmla="*/ 734 w 737"/>
                  <a:gd name="T5" fmla="*/ 138 h 138"/>
                  <a:gd name="T6" fmla="*/ 737 w 737"/>
                  <a:gd name="T7" fmla="*/ 122 h 138"/>
                  <a:gd name="T8" fmla="*/ 3 w 737"/>
                  <a:gd name="T9" fmla="*/ 0 h 138"/>
                  <a:gd name="T10" fmla="*/ 0 60000 65536"/>
                  <a:gd name="T11" fmla="*/ 0 60000 65536"/>
                  <a:gd name="T12" fmla="*/ 0 60000 65536"/>
                  <a:gd name="T13" fmla="*/ 0 60000 65536"/>
                  <a:gd name="T14" fmla="*/ 0 60000 65536"/>
                  <a:gd name="T15" fmla="*/ 0 w 737"/>
                  <a:gd name="T16" fmla="*/ 0 h 138"/>
                  <a:gd name="T17" fmla="*/ 737 w 737"/>
                  <a:gd name="T18" fmla="*/ 138 h 138"/>
                </a:gdLst>
                <a:ahLst/>
                <a:cxnLst>
                  <a:cxn ang="T10">
                    <a:pos x="T0" y="T1"/>
                  </a:cxn>
                  <a:cxn ang="T11">
                    <a:pos x="T2" y="T3"/>
                  </a:cxn>
                  <a:cxn ang="T12">
                    <a:pos x="T4" y="T5"/>
                  </a:cxn>
                  <a:cxn ang="T13">
                    <a:pos x="T6" y="T7"/>
                  </a:cxn>
                  <a:cxn ang="T14">
                    <a:pos x="T8" y="T9"/>
                  </a:cxn>
                </a:cxnLst>
                <a:rect l="T15" t="T16" r="T17" b="T18"/>
                <a:pathLst>
                  <a:path w="737" h="138">
                    <a:moveTo>
                      <a:pt x="3" y="0"/>
                    </a:moveTo>
                    <a:lnTo>
                      <a:pt x="0" y="16"/>
                    </a:lnTo>
                    <a:lnTo>
                      <a:pt x="734" y="138"/>
                    </a:lnTo>
                    <a:lnTo>
                      <a:pt x="737" y="122"/>
                    </a:lnTo>
                    <a:lnTo>
                      <a:pt x="3"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 name="Freeform 248"/>
              <p:cNvSpPr>
                <a:spLocks/>
              </p:cNvSpPr>
              <p:nvPr/>
            </p:nvSpPr>
            <p:spPr bwMode="auto">
              <a:xfrm rot="-686809">
                <a:off x="1627" y="2331"/>
                <a:ext cx="658" cy="80"/>
              </a:xfrm>
              <a:custGeom>
                <a:avLst/>
                <a:gdLst>
                  <a:gd name="T0" fmla="*/ 881 w 883"/>
                  <a:gd name="T1" fmla="*/ 109 h 109"/>
                  <a:gd name="T2" fmla="*/ 883 w 883"/>
                  <a:gd name="T3" fmla="*/ 93 h 109"/>
                  <a:gd name="T4" fmla="*/ 2 w 883"/>
                  <a:gd name="T5" fmla="*/ 0 h 109"/>
                  <a:gd name="T6" fmla="*/ 0 w 883"/>
                  <a:gd name="T7" fmla="*/ 16 h 109"/>
                  <a:gd name="T8" fmla="*/ 881 w 883"/>
                  <a:gd name="T9" fmla="*/ 109 h 109"/>
                  <a:gd name="T10" fmla="*/ 0 60000 65536"/>
                  <a:gd name="T11" fmla="*/ 0 60000 65536"/>
                  <a:gd name="T12" fmla="*/ 0 60000 65536"/>
                  <a:gd name="T13" fmla="*/ 0 60000 65536"/>
                  <a:gd name="T14" fmla="*/ 0 60000 65536"/>
                  <a:gd name="T15" fmla="*/ 0 w 883"/>
                  <a:gd name="T16" fmla="*/ 0 h 109"/>
                  <a:gd name="T17" fmla="*/ 883 w 883"/>
                  <a:gd name="T18" fmla="*/ 109 h 109"/>
                </a:gdLst>
                <a:ahLst/>
                <a:cxnLst>
                  <a:cxn ang="T10">
                    <a:pos x="T0" y="T1"/>
                  </a:cxn>
                  <a:cxn ang="T11">
                    <a:pos x="T2" y="T3"/>
                  </a:cxn>
                  <a:cxn ang="T12">
                    <a:pos x="T4" y="T5"/>
                  </a:cxn>
                  <a:cxn ang="T13">
                    <a:pos x="T6" y="T7"/>
                  </a:cxn>
                  <a:cxn ang="T14">
                    <a:pos x="T8" y="T9"/>
                  </a:cxn>
                </a:cxnLst>
                <a:rect l="T15" t="T16" r="T17" b="T18"/>
                <a:pathLst>
                  <a:path w="883" h="109">
                    <a:moveTo>
                      <a:pt x="881" y="109"/>
                    </a:moveTo>
                    <a:lnTo>
                      <a:pt x="883" y="93"/>
                    </a:lnTo>
                    <a:lnTo>
                      <a:pt x="2" y="0"/>
                    </a:lnTo>
                    <a:lnTo>
                      <a:pt x="0" y="16"/>
                    </a:lnTo>
                    <a:lnTo>
                      <a:pt x="881" y="109"/>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0" name="Freeform 249"/>
              <p:cNvSpPr>
                <a:spLocks/>
              </p:cNvSpPr>
              <p:nvPr/>
            </p:nvSpPr>
            <p:spPr bwMode="auto">
              <a:xfrm rot="-686809">
                <a:off x="2194" y="2257"/>
                <a:ext cx="87" cy="96"/>
              </a:xfrm>
              <a:custGeom>
                <a:avLst/>
                <a:gdLst>
                  <a:gd name="T0" fmla="*/ 106 w 117"/>
                  <a:gd name="T1" fmla="*/ 130 h 130"/>
                  <a:gd name="T2" fmla="*/ 117 w 117"/>
                  <a:gd name="T3" fmla="*/ 117 h 130"/>
                  <a:gd name="T4" fmla="*/ 11 w 117"/>
                  <a:gd name="T5" fmla="*/ 0 h 130"/>
                  <a:gd name="T6" fmla="*/ 0 w 117"/>
                  <a:gd name="T7" fmla="*/ 13 h 130"/>
                  <a:gd name="T8" fmla="*/ 106 w 117"/>
                  <a:gd name="T9" fmla="*/ 130 h 130"/>
                  <a:gd name="T10" fmla="*/ 0 60000 65536"/>
                  <a:gd name="T11" fmla="*/ 0 60000 65536"/>
                  <a:gd name="T12" fmla="*/ 0 60000 65536"/>
                  <a:gd name="T13" fmla="*/ 0 60000 65536"/>
                  <a:gd name="T14" fmla="*/ 0 60000 65536"/>
                  <a:gd name="T15" fmla="*/ 0 w 117"/>
                  <a:gd name="T16" fmla="*/ 0 h 130"/>
                  <a:gd name="T17" fmla="*/ 117 w 117"/>
                  <a:gd name="T18" fmla="*/ 130 h 130"/>
                </a:gdLst>
                <a:ahLst/>
                <a:cxnLst>
                  <a:cxn ang="T10">
                    <a:pos x="T0" y="T1"/>
                  </a:cxn>
                  <a:cxn ang="T11">
                    <a:pos x="T2" y="T3"/>
                  </a:cxn>
                  <a:cxn ang="T12">
                    <a:pos x="T4" y="T5"/>
                  </a:cxn>
                  <a:cxn ang="T13">
                    <a:pos x="T6" y="T7"/>
                  </a:cxn>
                  <a:cxn ang="T14">
                    <a:pos x="T8" y="T9"/>
                  </a:cxn>
                </a:cxnLst>
                <a:rect l="T15" t="T16" r="T17" b="T18"/>
                <a:pathLst>
                  <a:path w="117" h="130">
                    <a:moveTo>
                      <a:pt x="106" y="130"/>
                    </a:moveTo>
                    <a:lnTo>
                      <a:pt x="117" y="117"/>
                    </a:lnTo>
                    <a:lnTo>
                      <a:pt x="11" y="0"/>
                    </a:lnTo>
                    <a:lnTo>
                      <a:pt x="0" y="13"/>
                    </a:lnTo>
                    <a:lnTo>
                      <a:pt x="106" y="13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1" name="Freeform 250"/>
              <p:cNvSpPr>
                <a:spLocks/>
              </p:cNvSpPr>
              <p:nvPr/>
            </p:nvSpPr>
            <p:spPr bwMode="auto">
              <a:xfrm rot="-686809">
                <a:off x="1702" y="2596"/>
                <a:ext cx="637" cy="82"/>
              </a:xfrm>
              <a:custGeom>
                <a:avLst/>
                <a:gdLst>
                  <a:gd name="T0" fmla="*/ 854 w 854"/>
                  <a:gd name="T1" fmla="*/ 17 h 110"/>
                  <a:gd name="T2" fmla="*/ 853 w 854"/>
                  <a:gd name="T3" fmla="*/ 0 h 110"/>
                  <a:gd name="T4" fmla="*/ 0 w 854"/>
                  <a:gd name="T5" fmla="*/ 94 h 110"/>
                  <a:gd name="T6" fmla="*/ 2 w 854"/>
                  <a:gd name="T7" fmla="*/ 110 h 110"/>
                  <a:gd name="T8" fmla="*/ 854 w 854"/>
                  <a:gd name="T9" fmla="*/ 17 h 110"/>
                  <a:gd name="T10" fmla="*/ 0 60000 65536"/>
                  <a:gd name="T11" fmla="*/ 0 60000 65536"/>
                  <a:gd name="T12" fmla="*/ 0 60000 65536"/>
                  <a:gd name="T13" fmla="*/ 0 60000 65536"/>
                  <a:gd name="T14" fmla="*/ 0 60000 65536"/>
                  <a:gd name="T15" fmla="*/ 0 w 854"/>
                  <a:gd name="T16" fmla="*/ 0 h 110"/>
                  <a:gd name="T17" fmla="*/ 854 w 854"/>
                  <a:gd name="T18" fmla="*/ 110 h 110"/>
                </a:gdLst>
                <a:ahLst/>
                <a:cxnLst>
                  <a:cxn ang="T10">
                    <a:pos x="T0" y="T1"/>
                  </a:cxn>
                  <a:cxn ang="T11">
                    <a:pos x="T2" y="T3"/>
                  </a:cxn>
                  <a:cxn ang="T12">
                    <a:pos x="T4" y="T5"/>
                  </a:cxn>
                  <a:cxn ang="T13">
                    <a:pos x="T6" y="T7"/>
                  </a:cxn>
                  <a:cxn ang="T14">
                    <a:pos x="T8" y="T9"/>
                  </a:cxn>
                </a:cxnLst>
                <a:rect l="T15" t="T16" r="T17" b="T18"/>
                <a:pathLst>
                  <a:path w="854" h="110">
                    <a:moveTo>
                      <a:pt x="854" y="17"/>
                    </a:moveTo>
                    <a:lnTo>
                      <a:pt x="853" y="0"/>
                    </a:lnTo>
                    <a:lnTo>
                      <a:pt x="0" y="94"/>
                    </a:lnTo>
                    <a:lnTo>
                      <a:pt x="2" y="110"/>
                    </a:lnTo>
                    <a:lnTo>
                      <a:pt x="854" y="17"/>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2" name="Freeform 251"/>
              <p:cNvSpPr>
                <a:spLocks/>
              </p:cNvSpPr>
              <p:nvPr/>
            </p:nvSpPr>
            <p:spPr bwMode="auto">
              <a:xfrm rot="-686809">
                <a:off x="2105" y="2558"/>
                <a:ext cx="229" cy="70"/>
              </a:xfrm>
              <a:custGeom>
                <a:avLst/>
                <a:gdLst>
                  <a:gd name="T0" fmla="*/ 309 w 309"/>
                  <a:gd name="T1" fmla="*/ 15 h 94"/>
                  <a:gd name="T2" fmla="*/ 305 w 309"/>
                  <a:gd name="T3" fmla="*/ 0 h 94"/>
                  <a:gd name="T4" fmla="*/ 0 w 309"/>
                  <a:gd name="T5" fmla="*/ 79 h 94"/>
                  <a:gd name="T6" fmla="*/ 4 w 309"/>
                  <a:gd name="T7" fmla="*/ 94 h 94"/>
                  <a:gd name="T8" fmla="*/ 309 w 309"/>
                  <a:gd name="T9" fmla="*/ 15 h 94"/>
                  <a:gd name="T10" fmla="*/ 0 60000 65536"/>
                  <a:gd name="T11" fmla="*/ 0 60000 65536"/>
                  <a:gd name="T12" fmla="*/ 0 60000 65536"/>
                  <a:gd name="T13" fmla="*/ 0 60000 65536"/>
                  <a:gd name="T14" fmla="*/ 0 60000 65536"/>
                  <a:gd name="T15" fmla="*/ 0 w 309"/>
                  <a:gd name="T16" fmla="*/ 0 h 94"/>
                  <a:gd name="T17" fmla="*/ 309 w 309"/>
                  <a:gd name="T18" fmla="*/ 94 h 94"/>
                </a:gdLst>
                <a:ahLst/>
                <a:cxnLst>
                  <a:cxn ang="T10">
                    <a:pos x="T0" y="T1"/>
                  </a:cxn>
                  <a:cxn ang="T11">
                    <a:pos x="T2" y="T3"/>
                  </a:cxn>
                  <a:cxn ang="T12">
                    <a:pos x="T4" y="T5"/>
                  </a:cxn>
                  <a:cxn ang="T13">
                    <a:pos x="T6" y="T7"/>
                  </a:cxn>
                  <a:cxn ang="T14">
                    <a:pos x="T8" y="T9"/>
                  </a:cxn>
                </a:cxnLst>
                <a:rect l="T15" t="T16" r="T17" b="T18"/>
                <a:pathLst>
                  <a:path w="309" h="94">
                    <a:moveTo>
                      <a:pt x="309" y="15"/>
                    </a:moveTo>
                    <a:lnTo>
                      <a:pt x="305" y="0"/>
                    </a:lnTo>
                    <a:lnTo>
                      <a:pt x="0" y="79"/>
                    </a:lnTo>
                    <a:lnTo>
                      <a:pt x="4" y="94"/>
                    </a:lnTo>
                    <a:lnTo>
                      <a:pt x="309" y="15"/>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3" name="Freeform 252"/>
              <p:cNvSpPr>
                <a:spLocks/>
              </p:cNvSpPr>
              <p:nvPr/>
            </p:nvSpPr>
            <p:spPr bwMode="auto">
              <a:xfrm rot="-686809">
                <a:off x="3060" y="2258"/>
                <a:ext cx="1153" cy="74"/>
              </a:xfrm>
              <a:custGeom>
                <a:avLst/>
                <a:gdLst>
                  <a:gd name="T0" fmla="*/ 1545 w 1546"/>
                  <a:gd name="T1" fmla="*/ 98 h 98"/>
                  <a:gd name="T2" fmla="*/ 1546 w 1546"/>
                  <a:gd name="T3" fmla="*/ 82 h 98"/>
                  <a:gd name="T4" fmla="*/ 1 w 1546"/>
                  <a:gd name="T5" fmla="*/ 0 h 98"/>
                  <a:gd name="T6" fmla="*/ 0 w 1546"/>
                  <a:gd name="T7" fmla="*/ 17 h 98"/>
                  <a:gd name="T8" fmla="*/ 1545 w 1546"/>
                  <a:gd name="T9" fmla="*/ 98 h 98"/>
                  <a:gd name="T10" fmla="*/ 0 60000 65536"/>
                  <a:gd name="T11" fmla="*/ 0 60000 65536"/>
                  <a:gd name="T12" fmla="*/ 0 60000 65536"/>
                  <a:gd name="T13" fmla="*/ 0 60000 65536"/>
                  <a:gd name="T14" fmla="*/ 0 60000 65536"/>
                  <a:gd name="T15" fmla="*/ 0 w 1546"/>
                  <a:gd name="T16" fmla="*/ 0 h 98"/>
                  <a:gd name="T17" fmla="*/ 1546 w 1546"/>
                  <a:gd name="T18" fmla="*/ 98 h 98"/>
                </a:gdLst>
                <a:ahLst/>
                <a:cxnLst>
                  <a:cxn ang="T10">
                    <a:pos x="T0" y="T1"/>
                  </a:cxn>
                  <a:cxn ang="T11">
                    <a:pos x="T2" y="T3"/>
                  </a:cxn>
                  <a:cxn ang="T12">
                    <a:pos x="T4" y="T5"/>
                  </a:cxn>
                  <a:cxn ang="T13">
                    <a:pos x="T6" y="T7"/>
                  </a:cxn>
                  <a:cxn ang="T14">
                    <a:pos x="T8" y="T9"/>
                  </a:cxn>
                </a:cxnLst>
                <a:rect l="T15" t="T16" r="T17" b="T18"/>
                <a:pathLst>
                  <a:path w="1546" h="98">
                    <a:moveTo>
                      <a:pt x="1545" y="98"/>
                    </a:moveTo>
                    <a:lnTo>
                      <a:pt x="1546" y="82"/>
                    </a:lnTo>
                    <a:lnTo>
                      <a:pt x="1" y="0"/>
                    </a:lnTo>
                    <a:lnTo>
                      <a:pt x="0" y="17"/>
                    </a:lnTo>
                    <a:lnTo>
                      <a:pt x="1545" y="98"/>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 name="Freeform 253"/>
              <p:cNvSpPr>
                <a:spLocks/>
              </p:cNvSpPr>
              <p:nvPr/>
            </p:nvSpPr>
            <p:spPr bwMode="auto">
              <a:xfrm rot="-686809">
                <a:off x="2996" y="1988"/>
                <a:ext cx="1177" cy="98"/>
              </a:xfrm>
              <a:custGeom>
                <a:avLst/>
                <a:gdLst>
                  <a:gd name="T0" fmla="*/ 1579 w 1579"/>
                  <a:gd name="T1" fmla="*/ 17 h 132"/>
                  <a:gd name="T2" fmla="*/ 1578 w 1579"/>
                  <a:gd name="T3" fmla="*/ 0 h 132"/>
                  <a:gd name="T4" fmla="*/ 0 w 1579"/>
                  <a:gd name="T5" fmla="*/ 116 h 132"/>
                  <a:gd name="T6" fmla="*/ 2 w 1579"/>
                  <a:gd name="T7" fmla="*/ 132 h 132"/>
                  <a:gd name="T8" fmla="*/ 1579 w 1579"/>
                  <a:gd name="T9" fmla="*/ 17 h 132"/>
                  <a:gd name="T10" fmla="*/ 0 60000 65536"/>
                  <a:gd name="T11" fmla="*/ 0 60000 65536"/>
                  <a:gd name="T12" fmla="*/ 0 60000 65536"/>
                  <a:gd name="T13" fmla="*/ 0 60000 65536"/>
                  <a:gd name="T14" fmla="*/ 0 60000 65536"/>
                  <a:gd name="T15" fmla="*/ 0 w 1579"/>
                  <a:gd name="T16" fmla="*/ 0 h 132"/>
                  <a:gd name="T17" fmla="*/ 1579 w 1579"/>
                  <a:gd name="T18" fmla="*/ 132 h 132"/>
                </a:gdLst>
                <a:ahLst/>
                <a:cxnLst>
                  <a:cxn ang="T10">
                    <a:pos x="T0" y="T1"/>
                  </a:cxn>
                  <a:cxn ang="T11">
                    <a:pos x="T2" y="T3"/>
                  </a:cxn>
                  <a:cxn ang="T12">
                    <a:pos x="T4" y="T5"/>
                  </a:cxn>
                  <a:cxn ang="T13">
                    <a:pos x="T6" y="T7"/>
                  </a:cxn>
                  <a:cxn ang="T14">
                    <a:pos x="T8" y="T9"/>
                  </a:cxn>
                </a:cxnLst>
                <a:rect l="T15" t="T16" r="T17" b="T18"/>
                <a:pathLst>
                  <a:path w="1579" h="132">
                    <a:moveTo>
                      <a:pt x="1579" y="17"/>
                    </a:moveTo>
                    <a:lnTo>
                      <a:pt x="1578" y="0"/>
                    </a:lnTo>
                    <a:lnTo>
                      <a:pt x="0" y="116"/>
                    </a:lnTo>
                    <a:lnTo>
                      <a:pt x="2" y="132"/>
                    </a:lnTo>
                    <a:lnTo>
                      <a:pt x="1579" y="17"/>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 name="Freeform 254"/>
              <p:cNvSpPr>
                <a:spLocks/>
              </p:cNvSpPr>
              <p:nvPr/>
            </p:nvSpPr>
            <p:spPr bwMode="auto">
              <a:xfrm rot="-686809">
                <a:off x="3024" y="2089"/>
                <a:ext cx="1004" cy="209"/>
              </a:xfrm>
              <a:custGeom>
                <a:avLst/>
                <a:gdLst>
                  <a:gd name="T0" fmla="*/ 1344 w 1346"/>
                  <a:gd name="T1" fmla="*/ 282 h 282"/>
                  <a:gd name="T2" fmla="*/ 1346 w 1346"/>
                  <a:gd name="T3" fmla="*/ 265 h 282"/>
                  <a:gd name="T4" fmla="*/ 3 w 1346"/>
                  <a:gd name="T5" fmla="*/ 0 h 282"/>
                  <a:gd name="T6" fmla="*/ 0 w 1346"/>
                  <a:gd name="T7" fmla="*/ 16 h 282"/>
                  <a:gd name="T8" fmla="*/ 1344 w 1346"/>
                  <a:gd name="T9" fmla="*/ 282 h 282"/>
                  <a:gd name="T10" fmla="*/ 0 60000 65536"/>
                  <a:gd name="T11" fmla="*/ 0 60000 65536"/>
                  <a:gd name="T12" fmla="*/ 0 60000 65536"/>
                  <a:gd name="T13" fmla="*/ 0 60000 65536"/>
                  <a:gd name="T14" fmla="*/ 0 60000 65536"/>
                  <a:gd name="T15" fmla="*/ 0 w 1346"/>
                  <a:gd name="T16" fmla="*/ 0 h 282"/>
                  <a:gd name="T17" fmla="*/ 1346 w 1346"/>
                  <a:gd name="T18" fmla="*/ 282 h 282"/>
                </a:gdLst>
                <a:ahLst/>
                <a:cxnLst>
                  <a:cxn ang="T10">
                    <a:pos x="T0" y="T1"/>
                  </a:cxn>
                  <a:cxn ang="T11">
                    <a:pos x="T2" y="T3"/>
                  </a:cxn>
                  <a:cxn ang="T12">
                    <a:pos x="T4" y="T5"/>
                  </a:cxn>
                  <a:cxn ang="T13">
                    <a:pos x="T6" y="T7"/>
                  </a:cxn>
                  <a:cxn ang="T14">
                    <a:pos x="T8" y="T9"/>
                  </a:cxn>
                </a:cxnLst>
                <a:rect l="T15" t="T16" r="T17" b="T18"/>
                <a:pathLst>
                  <a:path w="1346" h="282">
                    <a:moveTo>
                      <a:pt x="1344" y="282"/>
                    </a:moveTo>
                    <a:lnTo>
                      <a:pt x="1346" y="265"/>
                    </a:lnTo>
                    <a:lnTo>
                      <a:pt x="3" y="0"/>
                    </a:lnTo>
                    <a:lnTo>
                      <a:pt x="0" y="16"/>
                    </a:lnTo>
                    <a:lnTo>
                      <a:pt x="1344" y="282"/>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 name="Freeform 255"/>
              <p:cNvSpPr>
                <a:spLocks/>
              </p:cNvSpPr>
              <p:nvPr/>
            </p:nvSpPr>
            <p:spPr bwMode="auto">
              <a:xfrm rot="-686809">
                <a:off x="3033" y="2068"/>
                <a:ext cx="982" cy="222"/>
              </a:xfrm>
              <a:custGeom>
                <a:avLst/>
                <a:gdLst>
                  <a:gd name="T0" fmla="*/ 1317 w 1317"/>
                  <a:gd name="T1" fmla="*/ 16 h 298"/>
                  <a:gd name="T2" fmla="*/ 1314 w 1317"/>
                  <a:gd name="T3" fmla="*/ 0 h 298"/>
                  <a:gd name="T4" fmla="*/ 0 w 1317"/>
                  <a:gd name="T5" fmla="*/ 281 h 298"/>
                  <a:gd name="T6" fmla="*/ 3 w 1317"/>
                  <a:gd name="T7" fmla="*/ 298 h 298"/>
                  <a:gd name="T8" fmla="*/ 1317 w 1317"/>
                  <a:gd name="T9" fmla="*/ 16 h 298"/>
                  <a:gd name="T10" fmla="*/ 0 60000 65536"/>
                  <a:gd name="T11" fmla="*/ 0 60000 65536"/>
                  <a:gd name="T12" fmla="*/ 0 60000 65536"/>
                  <a:gd name="T13" fmla="*/ 0 60000 65536"/>
                  <a:gd name="T14" fmla="*/ 0 60000 65536"/>
                  <a:gd name="T15" fmla="*/ 0 w 1317"/>
                  <a:gd name="T16" fmla="*/ 0 h 298"/>
                  <a:gd name="T17" fmla="*/ 1317 w 1317"/>
                  <a:gd name="T18" fmla="*/ 298 h 298"/>
                </a:gdLst>
                <a:ahLst/>
                <a:cxnLst>
                  <a:cxn ang="T10">
                    <a:pos x="T0" y="T1"/>
                  </a:cxn>
                  <a:cxn ang="T11">
                    <a:pos x="T2" y="T3"/>
                  </a:cxn>
                  <a:cxn ang="T12">
                    <a:pos x="T4" y="T5"/>
                  </a:cxn>
                  <a:cxn ang="T13">
                    <a:pos x="T6" y="T7"/>
                  </a:cxn>
                  <a:cxn ang="T14">
                    <a:pos x="T8" y="T9"/>
                  </a:cxn>
                </a:cxnLst>
                <a:rect l="T15" t="T16" r="T17" b="T18"/>
                <a:pathLst>
                  <a:path w="1317" h="298">
                    <a:moveTo>
                      <a:pt x="1317" y="16"/>
                    </a:moveTo>
                    <a:lnTo>
                      <a:pt x="1314" y="0"/>
                    </a:lnTo>
                    <a:lnTo>
                      <a:pt x="0" y="281"/>
                    </a:lnTo>
                    <a:lnTo>
                      <a:pt x="3" y="298"/>
                    </a:lnTo>
                    <a:lnTo>
                      <a:pt x="1317" y="16"/>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 name="Freeform 256"/>
              <p:cNvSpPr>
                <a:spLocks/>
              </p:cNvSpPr>
              <p:nvPr/>
            </p:nvSpPr>
            <p:spPr bwMode="auto">
              <a:xfrm rot="-686809">
                <a:off x="2384" y="2167"/>
                <a:ext cx="525" cy="109"/>
              </a:xfrm>
              <a:custGeom>
                <a:avLst/>
                <a:gdLst>
                  <a:gd name="T0" fmla="*/ 703 w 703"/>
                  <a:gd name="T1" fmla="*/ 16 h 145"/>
                  <a:gd name="T2" fmla="*/ 701 w 703"/>
                  <a:gd name="T3" fmla="*/ 0 h 145"/>
                  <a:gd name="T4" fmla="*/ 0 w 703"/>
                  <a:gd name="T5" fmla="*/ 129 h 145"/>
                  <a:gd name="T6" fmla="*/ 3 w 703"/>
                  <a:gd name="T7" fmla="*/ 145 h 145"/>
                  <a:gd name="T8" fmla="*/ 703 w 703"/>
                  <a:gd name="T9" fmla="*/ 16 h 145"/>
                  <a:gd name="T10" fmla="*/ 0 60000 65536"/>
                  <a:gd name="T11" fmla="*/ 0 60000 65536"/>
                  <a:gd name="T12" fmla="*/ 0 60000 65536"/>
                  <a:gd name="T13" fmla="*/ 0 60000 65536"/>
                  <a:gd name="T14" fmla="*/ 0 60000 65536"/>
                  <a:gd name="T15" fmla="*/ 0 w 703"/>
                  <a:gd name="T16" fmla="*/ 0 h 145"/>
                  <a:gd name="T17" fmla="*/ 703 w 703"/>
                  <a:gd name="T18" fmla="*/ 145 h 145"/>
                </a:gdLst>
                <a:ahLst/>
                <a:cxnLst>
                  <a:cxn ang="T10">
                    <a:pos x="T0" y="T1"/>
                  </a:cxn>
                  <a:cxn ang="T11">
                    <a:pos x="T2" y="T3"/>
                  </a:cxn>
                  <a:cxn ang="T12">
                    <a:pos x="T4" y="T5"/>
                  </a:cxn>
                  <a:cxn ang="T13">
                    <a:pos x="T6" y="T7"/>
                  </a:cxn>
                  <a:cxn ang="T14">
                    <a:pos x="T8" y="T9"/>
                  </a:cxn>
                </a:cxnLst>
                <a:rect l="T15" t="T16" r="T17" b="T18"/>
                <a:pathLst>
                  <a:path w="703" h="145">
                    <a:moveTo>
                      <a:pt x="703" y="16"/>
                    </a:moveTo>
                    <a:lnTo>
                      <a:pt x="701" y="0"/>
                    </a:lnTo>
                    <a:lnTo>
                      <a:pt x="0" y="129"/>
                    </a:lnTo>
                    <a:lnTo>
                      <a:pt x="3" y="145"/>
                    </a:lnTo>
                    <a:lnTo>
                      <a:pt x="703" y="16"/>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 name="Freeform 257"/>
              <p:cNvSpPr>
                <a:spLocks/>
              </p:cNvSpPr>
              <p:nvPr/>
            </p:nvSpPr>
            <p:spPr bwMode="auto">
              <a:xfrm rot="-686809">
                <a:off x="2941" y="2098"/>
                <a:ext cx="167" cy="70"/>
              </a:xfrm>
              <a:custGeom>
                <a:avLst/>
                <a:gdLst>
                  <a:gd name="T0" fmla="*/ 0 w 223"/>
                  <a:gd name="T1" fmla="*/ 81 h 96"/>
                  <a:gd name="T2" fmla="*/ 6 w 223"/>
                  <a:gd name="T3" fmla="*/ 96 h 96"/>
                  <a:gd name="T4" fmla="*/ 223 w 223"/>
                  <a:gd name="T5" fmla="*/ 15 h 96"/>
                  <a:gd name="T6" fmla="*/ 218 w 223"/>
                  <a:gd name="T7" fmla="*/ 0 h 96"/>
                  <a:gd name="T8" fmla="*/ 0 w 223"/>
                  <a:gd name="T9" fmla="*/ 81 h 96"/>
                  <a:gd name="T10" fmla="*/ 0 60000 65536"/>
                  <a:gd name="T11" fmla="*/ 0 60000 65536"/>
                  <a:gd name="T12" fmla="*/ 0 60000 65536"/>
                  <a:gd name="T13" fmla="*/ 0 60000 65536"/>
                  <a:gd name="T14" fmla="*/ 0 60000 65536"/>
                  <a:gd name="T15" fmla="*/ 0 w 223"/>
                  <a:gd name="T16" fmla="*/ 0 h 96"/>
                  <a:gd name="T17" fmla="*/ 223 w 223"/>
                  <a:gd name="T18" fmla="*/ 96 h 96"/>
                </a:gdLst>
                <a:ahLst/>
                <a:cxnLst>
                  <a:cxn ang="T10">
                    <a:pos x="T0" y="T1"/>
                  </a:cxn>
                  <a:cxn ang="T11">
                    <a:pos x="T2" y="T3"/>
                  </a:cxn>
                  <a:cxn ang="T12">
                    <a:pos x="T4" y="T5"/>
                  </a:cxn>
                  <a:cxn ang="T13">
                    <a:pos x="T6" y="T7"/>
                  </a:cxn>
                  <a:cxn ang="T14">
                    <a:pos x="T8" y="T9"/>
                  </a:cxn>
                </a:cxnLst>
                <a:rect l="T15" t="T16" r="T17" b="T18"/>
                <a:pathLst>
                  <a:path w="223" h="96">
                    <a:moveTo>
                      <a:pt x="0" y="81"/>
                    </a:moveTo>
                    <a:lnTo>
                      <a:pt x="6" y="96"/>
                    </a:lnTo>
                    <a:lnTo>
                      <a:pt x="223" y="15"/>
                    </a:lnTo>
                    <a:lnTo>
                      <a:pt x="218" y="0"/>
                    </a:lnTo>
                    <a:lnTo>
                      <a:pt x="0" y="81"/>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 name="Rectangle 258"/>
              <p:cNvSpPr>
                <a:spLocks noChangeArrowheads="1"/>
              </p:cNvSpPr>
              <p:nvPr/>
            </p:nvSpPr>
            <p:spPr bwMode="auto">
              <a:xfrm rot="-686809">
                <a:off x="4035" y="2148"/>
                <a:ext cx="123" cy="62"/>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210" name="Rectangle 259"/>
              <p:cNvSpPr>
                <a:spLocks noChangeArrowheads="1"/>
              </p:cNvSpPr>
              <p:nvPr/>
            </p:nvSpPr>
            <p:spPr bwMode="auto">
              <a:xfrm rot="-686809">
                <a:off x="4150" y="1834"/>
                <a:ext cx="122" cy="62"/>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211" name="Rectangle 260"/>
              <p:cNvSpPr>
                <a:spLocks noChangeArrowheads="1"/>
              </p:cNvSpPr>
              <p:nvPr/>
            </p:nvSpPr>
            <p:spPr bwMode="auto">
              <a:xfrm rot="-686809">
                <a:off x="2276" y="2184"/>
                <a:ext cx="121" cy="56"/>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212" name="Rectangle 261"/>
              <p:cNvSpPr>
                <a:spLocks noChangeArrowheads="1"/>
              </p:cNvSpPr>
              <p:nvPr/>
            </p:nvSpPr>
            <p:spPr bwMode="auto">
              <a:xfrm rot="-686809">
                <a:off x="3160" y="2435"/>
                <a:ext cx="121" cy="62"/>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213" name="Rectangle 262"/>
              <p:cNvSpPr>
                <a:spLocks noChangeArrowheads="1"/>
              </p:cNvSpPr>
              <p:nvPr/>
            </p:nvSpPr>
            <p:spPr bwMode="auto">
              <a:xfrm rot="-686809">
                <a:off x="2343" y="2620"/>
                <a:ext cx="123" cy="59"/>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214" name="Freeform 263"/>
              <p:cNvSpPr>
                <a:spLocks/>
              </p:cNvSpPr>
              <p:nvPr/>
            </p:nvSpPr>
            <p:spPr bwMode="auto">
              <a:xfrm rot="-686809">
                <a:off x="2138" y="2291"/>
                <a:ext cx="146" cy="69"/>
              </a:xfrm>
              <a:custGeom>
                <a:avLst/>
                <a:gdLst>
                  <a:gd name="T0" fmla="*/ 6 w 195"/>
                  <a:gd name="T1" fmla="*/ 0 h 93"/>
                  <a:gd name="T2" fmla="*/ 0 w 195"/>
                  <a:gd name="T3" fmla="*/ 15 h 93"/>
                  <a:gd name="T4" fmla="*/ 189 w 195"/>
                  <a:gd name="T5" fmla="*/ 93 h 93"/>
                  <a:gd name="T6" fmla="*/ 195 w 195"/>
                  <a:gd name="T7" fmla="*/ 78 h 93"/>
                  <a:gd name="T8" fmla="*/ 6 w 195"/>
                  <a:gd name="T9" fmla="*/ 0 h 93"/>
                  <a:gd name="T10" fmla="*/ 0 60000 65536"/>
                  <a:gd name="T11" fmla="*/ 0 60000 65536"/>
                  <a:gd name="T12" fmla="*/ 0 60000 65536"/>
                  <a:gd name="T13" fmla="*/ 0 60000 65536"/>
                  <a:gd name="T14" fmla="*/ 0 60000 65536"/>
                  <a:gd name="T15" fmla="*/ 0 w 195"/>
                  <a:gd name="T16" fmla="*/ 0 h 93"/>
                  <a:gd name="T17" fmla="*/ 195 w 195"/>
                  <a:gd name="T18" fmla="*/ 93 h 93"/>
                </a:gdLst>
                <a:ahLst/>
                <a:cxnLst>
                  <a:cxn ang="T10">
                    <a:pos x="T0" y="T1"/>
                  </a:cxn>
                  <a:cxn ang="T11">
                    <a:pos x="T2" y="T3"/>
                  </a:cxn>
                  <a:cxn ang="T12">
                    <a:pos x="T4" y="T5"/>
                  </a:cxn>
                  <a:cxn ang="T13">
                    <a:pos x="T6" y="T7"/>
                  </a:cxn>
                  <a:cxn ang="T14">
                    <a:pos x="T8" y="T9"/>
                  </a:cxn>
                </a:cxnLst>
                <a:rect l="T15" t="T16" r="T17" b="T18"/>
                <a:pathLst>
                  <a:path w="195" h="93">
                    <a:moveTo>
                      <a:pt x="6" y="0"/>
                    </a:moveTo>
                    <a:lnTo>
                      <a:pt x="0" y="15"/>
                    </a:lnTo>
                    <a:lnTo>
                      <a:pt x="189" y="93"/>
                    </a:lnTo>
                    <a:lnTo>
                      <a:pt x="195" y="78"/>
                    </a:lnTo>
                    <a:lnTo>
                      <a:pt x="6"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 name="Rectangle 264"/>
              <p:cNvSpPr>
                <a:spLocks noChangeArrowheads="1"/>
              </p:cNvSpPr>
              <p:nvPr/>
            </p:nvSpPr>
            <p:spPr bwMode="auto">
              <a:xfrm rot="-686809">
                <a:off x="2942" y="2484"/>
                <a:ext cx="122" cy="60"/>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216" name="Rectangle 265"/>
              <p:cNvSpPr>
                <a:spLocks noChangeArrowheads="1"/>
              </p:cNvSpPr>
              <p:nvPr/>
            </p:nvSpPr>
            <p:spPr bwMode="auto">
              <a:xfrm rot="-686809">
                <a:off x="3168" y="2007"/>
                <a:ext cx="122" cy="62"/>
              </a:xfrm>
              <a:prstGeom prst="rect">
                <a:avLst/>
              </a:prstGeom>
              <a:solidFill>
                <a:srgbClr val="00FF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217" name="Freeform 266"/>
              <p:cNvSpPr>
                <a:spLocks/>
              </p:cNvSpPr>
              <p:nvPr/>
            </p:nvSpPr>
            <p:spPr bwMode="auto">
              <a:xfrm rot="-686809">
                <a:off x="3070" y="2351"/>
                <a:ext cx="224" cy="98"/>
              </a:xfrm>
              <a:custGeom>
                <a:avLst/>
                <a:gdLst>
                  <a:gd name="T0" fmla="*/ 7 w 302"/>
                  <a:gd name="T1" fmla="*/ 0 h 132"/>
                  <a:gd name="T2" fmla="*/ 0 w 302"/>
                  <a:gd name="T3" fmla="*/ 15 h 132"/>
                  <a:gd name="T4" fmla="*/ 295 w 302"/>
                  <a:gd name="T5" fmla="*/ 132 h 132"/>
                  <a:gd name="T6" fmla="*/ 302 w 302"/>
                  <a:gd name="T7" fmla="*/ 117 h 132"/>
                  <a:gd name="T8" fmla="*/ 7 w 302"/>
                  <a:gd name="T9" fmla="*/ 0 h 132"/>
                  <a:gd name="T10" fmla="*/ 0 60000 65536"/>
                  <a:gd name="T11" fmla="*/ 0 60000 65536"/>
                  <a:gd name="T12" fmla="*/ 0 60000 65536"/>
                  <a:gd name="T13" fmla="*/ 0 60000 65536"/>
                  <a:gd name="T14" fmla="*/ 0 60000 65536"/>
                  <a:gd name="T15" fmla="*/ 0 w 302"/>
                  <a:gd name="T16" fmla="*/ 0 h 132"/>
                  <a:gd name="T17" fmla="*/ 302 w 302"/>
                  <a:gd name="T18" fmla="*/ 132 h 132"/>
                </a:gdLst>
                <a:ahLst/>
                <a:cxnLst>
                  <a:cxn ang="T10">
                    <a:pos x="T0" y="T1"/>
                  </a:cxn>
                  <a:cxn ang="T11">
                    <a:pos x="T2" y="T3"/>
                  </a:cxn>
                  <a:cxn ang="T12">
                    <a:pos x="T4" y="T5"/>
                  </a:cxn>
                  <a:cxn ang="T13">
                    <a:pos x="T6" y="T7"/>
                  </a:cxn>
                  <a:cxn ang="T14">
                    <a:pos x="T8" y="T9"/>
                  </a:cxn>
                </a:cxnLst>
                <a:rect l="T15" t="T16" r="T17" b="T18"/>
                <a:pathLst>
                  <a:path w="302" h="132">
                    <a:moveTo>
                      <a:pt x="7" y="0"/>
                    </a:moveTo>
                    <a:lnTo>
                      <a:pt x="0" y="15"/>
                    </a:lnTo>
                    <a:lnTo>
                      <a:pt x="295" y="132"/>
                    </a:lnTo>
                    <a:lnTo>
                      <a:pt x="302" y="117"/>
                    </a:lnTo>
                    <a:lnTo>
                      <a:pt x="7"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 name="Freeform 267"/>
              <p:cNvSpPr>
                <a:spLocks/>
              </p:cNvSpPr>
              <p:nvPr/>
            </p:nvSpPr>
            <p:spPr bwMode="auto">
              <a:xfrm rot="-686809">
                <a:off x="3017" y="2400"/>
                <a:ext cx="140" cy="97"/>
              </a:xfrm>
              <a:custGeom>
                <a:avLst/>
                <a:gdLst>
                  <a:gd name="T0" fmla="*/ 9 w 188"/>
                  <a:gd name="T1" fmla="*/ 0 h 129"/>
                  <a:gd name="T2" fmla="*/ 0 w 188"/>
                  <a:gd name="T3" fmla="*/ 14 h 129"/>
                  <a:gd name="T4" fmla="*/ 180 w 188"/>
                  <a:gd name="T5" fmla="*/ 129 h 129"/>
                  <a:gd name="T6" fmla="*/ 188 w 188"/>
                  <a:gd name="T7" fmla="*/ 116 h 129"/>
                  <a:gd name="T8" fmla="*/ 9 w 188"/>
                  <a:gd name="T9" fmla="*/ 0 h 129"/>
                  <a:gd name="T10" fmla="*/ 0 60000 65536"/>
                  <a:gd name="T11" fmla="*/ 0 60000 65536"/>
                  <a:gd name="T12" fmla="*/ 0 60000 65536"/>
                  <a:gd name="T13" fmla="*/ 0 60000 65536"/>
                  <a:gd name="T14" fmla="*/ 0 60000 65536"/>
                  <a:gd name="T15" fmla="*/ 0 w 188"/>
                  <a:gd name="T16" fmla="*/ 0 h 129"/>
                  <a:gd name="T17" fmla="*/ 188 w 188"/>
                  <a:gd name="T18" fmla="*/ 129 h 129"/>
                </a:gdLst>
                <a:ahLst/>
                <a:cxnLst>
                  <a:cxn ang="T10">
                    <a:pos x="T0" y="T1"/>
                  </a:cxn>
                  <a:cxn ang="T11">
                    <a:pos x="T2" y="T3"/>
                  </a:cxn>
                  <a:cxn ang="T12">
                    <a:pos x="T4" y="T5"/>
                  </a:cxn>
                  <a:cxn ang="T13">
                    <a:pos x="T6" y="T7"/>
                  </a:cxn>
                  <a:cxn ang="T14">
                    <a:pos x="T8" y="T9"/>
                  </a:cxn>
                </a:cxnLst>
                <a:rect l="T15" t="T16" r="T17" b="T18"/>
                <a:pathLst>
                  <a:path w="188" h="129">
                    <a:moveTo>
                      <a:pt x="9" y="0"/>
                    </a:moveTo>
                    <a:lnTo>
                      <a:pt x="0" y="14"/>
                    </a:lnTo>
                    <a:lnTo>
                      <a:pt x="180" y="129"/>
                    </a:lnTo>
                    <a:lnTo>
                      <a:pt x="188" y="116"/>
                    </a:lnTo>
                    <a:lnTo>
                      <a:pt x="9"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 name="Freeform 268"/>
              <p:cNvSpPr>
                <a:spLocks/>
              </p:cNvSpPr>
              <p:nvPr/>
            </p:nvSpPr>
            <p:spPr bwMode="auto">
              <a:xfrm rot="-686809">
                <a:off x="2447" y="2461"/>
                <a:ext cx="491" cy="121"/>
              </a:xfrm>
              <a:custGeom>
                <a:avLst/>
                <a:gdLst>
                  <a:gd name="T0" fmla="*/ 3 w 657"/>
                  <a:gd name="T1" fmla="*/ 0 h 162"/>
                  <a:gd name="T2" fmla="*/ 0 w 657"/>
                  <a:gd name="T3" fmla="*/ 17 h 162"/>
                  <a:gd name="T4" fmla="*/ 654 w 657"/>
                  <a:gd name="T5" fmla="*/ 162 h 162"/>
                  <a:gd name="T6" fmla="*/ 657 w 657"/>
                  <a:gd name="T7" fmla="*/ 146 h 162"/>
                  <a:gd name="T8" fmla="*/ 3 w 657"/>
                  <a:gd name="T9" fmla="*/ 0 h 162"/>
                  <a:gd name="T10" fmla="*/ 0 60000 65536"/>
                  <a:gd name="T11" fmla="*/ 0 60000 65536"/>
                  <a:gd name="T12" fmla="*/ 0 60000 65536"/>
                  <a:gd name="T13" fmla="*/ 0 60000 65536"/>
                  <a:gd name="T14" fmla="*/ 0 60000 65536"/>
                  <a:gd name="T15" fmla="*/ 0 w 657"/>
                  <a:gd name="T16" fmla="*/ 0 h 162"/>
                  <a:gd name="T17" fmla="*/ 657 w 657"/>
                  <a:gd name="T18" fmla="*/ 162 h 162"/>
                </a:gdLst>
                <a:ahLst/>
                <a:cxnLst>
                  <a:cxn ang="T10">
                    <a:pos x="T0" y="T1"/>
                  </a:cxn>
                  <a:cxn ang="T11">
                    <a:pos x="T2" y="T3"/>
                  </a:cxn>
                  <a:cxn ang="T12">
                    <a:pos x="T4" y="T5"/>
                  </a:cxn>
                  <a:cxn ang="T13">
                    <a:pos x="T6" y="T7"/>
                  </a:cxn>
                  <a:cxn ang="T14">
                    <a:pos x="T8" y="T9"/>
                  </a:cxn>
                </a:cxnLst>
                <a:rect l="T15" t="T16" r="T17" b="T18"/>
                <a:pathLst>
                  <a:path w="657" h="162">
                    <a:moveTo>
                      <a:pt x="3" y="0"/>
                    </a:moveTo>
                    <a:lnTo>
                      <a:pt x="0" y="17"/>
                    </a:lnTo>
                    <a:lnTo>
                      <a:pt x="654" y="162"/>
                    </a:lnTo>
                    <a:lnTo>
                      <a:pt x="657" y="146"/>
                    </a:lnTo>
                    <a:lnTo>
                      <a:pt x="3"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 name="Freeform 269"/>
              <p:cNvSpPr>
                <a:spLocks/>
              </p:cNvSpPr>
              <p:nvPr/>
            </p:nvSpPr>
            <p:spPr bwMode="auto">
              <a:xfrm rot="-686809">
                <a:off x="2381" y="2454"/>
                <a:ext cx="584" cy="118"/>
              </a:xfrm>
              <a:custGeom>
                <a:avLst/>
                <a:gdLst>
                  <a:gd name="T0" fmla="*/ 0 w 780"/>
                  <a:gd name="T1" fmla="*/ 142 h 158"/>
                  <a:gd name="T2" fmla="*/ 2 w 780"/>
                  <a:gd name="T3" fmla="*/ 158 h 158"/>
                  <a:gd name="T4" fmla="*/ 780 w 780"/>
                  <a:gd name="T5" fmla="*/ 17 h 158"/>
                  <a:gd name="T6" fmla="*/ 778 w 780"/>
                  <a:gd name="T7" fmla="*/ 0 h 158"/>
                  <a:gd name="T8" fmla="*/ 0 w 780"/>
                  <a:gd name="T9" fmla="*/ 142 h 158"/>
                  <a:gd name="T10" fmla="*/ 0 60000 65536"/>
                  <a:gd name="T11" fmla="*/ 0 60000 65536"/>
                  <a:gd name="T12" fmla="*/ 0 60000 65536"/>
                  <a:gd name="T13" fmla="*/ 0 60000 65536"/>
                  <a:gd name="T14" fmla="*/ 0 60000 65536"/>
                  <a:gd name="T15" fmla="*/ 0 w 780"/>
                  <a:gd name="T16" fmla="*/ 0 h 158"/>
                  <a:gd name="T17" fmla="*/ 780 w 780"/>
                  <a:gd name="T18" fmla="*/ 158 h 158"/>
                </a:gdLst>
                <a:ahLst/>
                <a:cxnLst>
                  <a:cxn ang="T10">
                    <a:pos x="T0" y="T1"/>
                  </a:cxn>
                  <a:cxn ang="T11">
                    <a:pos x="T2" y="T3"/>
                  </a:cxn>
                  <a:cxn ang="T12">
                    <a:pos x="T4" y="T5"/>
                  </a:cxn>
                  <a:cxn ang="T13">
                    <a:pos x="T6" y="T7"/>
                  </a:cxn>
                  <a:cxn ang="T14">
                    <a:pos x="T8" y="T9"/>
                  </a:cxn>
                </a:cxnLst>
                <a:rect l="T15" t="T16" r="T17" b="T18"/>
                <a:pathLst>
                  <a:path w="780" h="158">
                    <a:moveTo>
                      <a:pt x="0" y="142"/>
                    </a:moveTo>
                    <a:lnTo>
                      <a:pt x="2" y="158"/>
                    </a:lnTo>
                    <a:lnTo>
                      <a:pt x="780" y="17"/>
                    </a:lnTo>
                    <a:lnTo>
                      <a:pt x="778" y="0"/>
                    </a:lnTo>
                    <a:lnTo>
                      <a:pt x="0" y="142"/>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 name="Freeform 270"/>
              <p:cNvSpPr>
                <a:spLocks/>
              </p:cNvSpPr>
              <p:nvPr/>
            </p:nvSpPr>
            <p:spPr bwMode="auto">
              <a:xfrm rot="-686809">
                <a:off x="3003" y="2085"/>
                <a:ext cx="244" cy="94"/>
              </a:xfrm>
              <a:custGeom>
                <a:avLst/>
                <a:gdLst>
                  <a:gd name="T0" fmla="*/ 0 w 327"/>
                  <a:gd name="T1" fmla="*/ 110 h 125"/>
                  <a:gd name="T2" fmla="*/ 5 w 327"/>
                  <a:gd name="T3" fmla="*/ 125 h 125"/>
                  <a:gd name="T4" fmla="*/ 327 w 327"/>
                  <a:gd name="T5" fmla="*/ 15 h 125"/>
                  <a:gd name="T6" fmla="*/ 322 w 327"/>
                  <a:gd name="T7" fmla="*/ 0 h 125"/>
                  <a:gd name="T8" fmla="*/ 0 w 327"/>
                  <a:gd name="T9" fmla="*/ 110 h 125"/>
                  <a:gd name="T10" fmla="*/ 0 60000 65536"/>
                  <a:gd name="T11" fmla="*/ 0 60000 65536"/>
                  <a:gd name="T12" fmla="*/ 0 60000 65536"/>
                  <a:gd name="T13" fmla="*/ 0 60000 65536"/>
                  <a:gd name="T14" fmla="*/ 0 60000 65536"/>
                  <a:gd name="T15" fmla="*/ 0 w 327"/>
                  <a:gd name="T16" fmla="*/ 0 h 125"/>
                  <a:gd name="T17" fmla="*/ 327 w 327"/>
                  <a:gd name="T18" fmla="*/ 125 h 125"/>
                </a:gdLst>
                <a:ahLst/>
                <a:cxnLst>
                  <a:cxn ang="T10">
                    <a:pos x="T0" y="T1"/>
                  </a:cxn>
                  <a:cxn ang="T11">
                    <a:pos x="T2" y="T3"/>
                  </a:cxn>
                  <a:cxn ang="T12">
                    <a:pos x="T4" y="T5"/>
                  </a:cxn>
                  <a:cxn ang="T13">
                    <a:pos x="T6" y="T7"/>
                  </a:cxn>
                  <a:cxn ang="T14">
                    <a:pos x="T8" y="T9"/>
                  </a:cxn>
                </a:cxnLst>
                <a:rect l="T15" t="T16" r="T17" b="T18"/>
                <a:pathLst>
                  <a:path w="327" h="125">
                    <a:moveTo>
                      <a:pt x="0" y="110"/>
                    </a:moveTo>
                    <a:lnTo>
                      <a:pt x="5" y="125"/>
                    </a:lnTo>
                    <a:lnTo>
                      <a:pt x="327" y="15"/>
                    </a:lnTo>
                    <a:lnTo>
                      <a:pt x="322" y="0"/>
                    </a:lnTo>
                    <a:lnTo>
                      <a:pt x="0" y="11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 name="Freeform 271"/>
              <p:cNvSpPr>
                <a:spLocks/>
              </p:cNvSpPr>
              <p:nvPr/>
            </p:nvSpPr>
            <p:spPr bwMode="auto">
              <a:xfrm rot="-686809">
                <a:off x="2232" y="2568"/>
                <a:ext cx="167" cy="68"/>
              </a:xfrm>
              <a:custGeom>
                <a:avLst/>
                <a:gdLst>
                  <a:gd name="T0" fmla="*/ 224 w 224"/>
                  <a:gd name="T1" fmla="*/ 15 h 91"/>
                  <a:gd name="T2" fmla="*/ 219 w 224"/>
                  <a:gd name="T3" fmla="*/ 0 h 91"/>
                  <a:gd name="T4" fmla="*/ 0 w 224"/>
                  <a:gd name="T5" fmla="*/ 76 h 91"/>
                  <a:gd name="T6" fmla="*/ 5 w 224"/>
                  <a:gd name="T7" fmla="*/ 91 h 91"/>
                  <a:gd name="T8" fmla="*/ 224 w 224"/>
                  <a:gd name="T9" fmla="*/ 15 h 91"/>
                  <a:gd name="T10" fmla="*/ 0 60000 65536"/>
                  <a:gd name="T11" fmla="*/ 0 60000 65536"/>
                  <a:gd name="T12" fmla="*/ 0 60000 65536"/>
                  <a:gd name="T13" fmla="*/ 0 60000 65536"/>
                  <a:gd name="T14" fmla="*/ 0 60000 65536"/>
                  <a:gd name="T15" fmla="*/ 0 w 224"/>
                  <a:gd name="T16" fmla="*/ 0 h 91"/>
                  <a:gd name="T17" fmla="*/ 224 w 224"/>
                  <a:gd name="T18" fmla="*/ 91 h 91"/>
                </a:gdLst>
                <a:ahLst/>
                <a:cxnLst>
                  <a:cxn ang="T10">
                    <a:pos x="T0" y="T1"/>
                  </a:cxn>
                  <a:cxn ang="T11">
                    <a:pos x="T2" y="T3"/>
                  </a:cxn>
                  <a:cxn ang="T12">
                    <a:pos x="T4" y="T5"/>
                  </a:cxn>
                  <a:cxn ang="T13">
                    <a:pos x="T6" y="T7"/>
                  </a:cxn>
                  <a:cxn ang="T14">
                    <a:pos x="T8" y="T9"/>
                  </a:cxn>
                </a:cxnLst>
                <a:rect l="T15" t="T16" r="T17" b="T18"/>
                <a:pathLst>
                  <a:path w="224" h="91">
                    <a:moveTo>
                      <a:pt x="224" y="15"/>
                    </a:moveTo>
                    <a:lnTo>
                      <a:pt x="219" y="0"/>
                    </a:lnTo>
                    <a:lnTo>
                      <a:pt x="0" y="76"/>
                    </a:lnTo>
                    <a:lnTo>
                      <a:pt x="5" y="91"/>
                    </a:lnTo>
                    <a:lnTo>
                      <a:pt x="224" y="15"/>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 name="Freeform 272"/>
              <p:cNvSpPr>
                <a:spLocks/>
              </p:cNvSpPr>
              <p:nvPr/>
            </p:nvSpPr>
            <p:spPr bwMode="auto">
              <a:xfrm rot="-686809">
                <a:off x="1217" y="2383"/>
                <a:ext cx="1704" cy="71"/>
              </a:xfrm>
              <a:custGeom>
                <a:avLst/>
                <a:gdLst>
                  <a:gd name="T0" fmla="*/ 0 w 2284"/>
                  <a:gd name="T1" fmla="*/ 82 h 98"/>
                  <a:gd name="T2" fmla="*/ 0 w 2284"/>
                  <a:gd name="T3" fmla="*/ 98 h 98"/>
                  <a:gd name="T4" fmla="*/ 2284 w 2284"/>
                  <a:gd name="T5" fmla="*/ 16 h 98"/>
                  <a:gd name="T6" fmla="*/ 2284 w 2284"/>
                  <a:gd name="T7" fmla="*/ 0 h 98"/>
                  <a:gd name="T8" fmla="*/ 0 w 2284"/>
                  <a:gd name="T9" fmla="*/ 82 h 98"/>
                  <a:gd name="T10" fmla="*/ 0 60000 65536"/>
                  <a:gd name="T11" fmla="*/ 0 60000 65536"/>
                  <a:gd name="T12" fmla="*/ 0 60000 65536"/>
                  <a:gd name="T13" fmla="*/ 0 60000 65536"/>
                  <a:gd name="T14" fmla="*/ 0 60000 65536"/>
                  <a:gd name="T15" fmla="*/ 0 w 2284"/>
                  <a:gd name="T16" fmla="*/ 0 h 98"/>
                  <a:gd name="T17" fmla="*/ 2284 w 2284"/>
                  <a:gd name="T18" fmla="*/ 98 h 98"/>
                </a:gdLst>
                <a:ahLst/>
                <a:cxnLst>
                  <a:cxn ang="T10">
                    <a:pos x="T0" y="T1"/>
                  </a:cxn>
                  <a:cxn ang="T11">
                    <a:pos x="T2" y="T3"/>
                  </a:cxn>
                  <a:cxn ang="T12">
                    <a:pos x="T4" y="T5"/>
                  </a:cxn>
                  <a:cxn ang="T13">
                    <a:pos x="T6" y="T7"/>
                  </a:cxn>
                  <a:cxn ang="T14">
                    <a:pos x="T8" y="T9"/>
                  </a:cxn>
                </a:cxnLst>
                <a:rect l="T15" t="T16" r="T17" b="T18"/>
                <a:pathLst>
                  <a:path w="2284" h="98">
                    <a:moveTo>
                      <a:pt x="0" y="82"/>
                    </a:moveTo>
                    <a:lnTo>
                      <a:pt x="0" y="98"/>
                    </a:lnTo>
                    <a:lnTo>
                      <a:pt x="2284" y="16"/>
                    </a:lnTo>
                    <a:lnTo>
                      <a:pt x="2284" y="0"/>
                    </a:lnTo>
                    <a:lnTo>
                      <a:pt x="0" y="82"/>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 name="Freeform 273"/>
              <p:cNvSpPr>
                <a:spLocks/>
              </p:cNvSpPr>
              <p:nvPr/>
            </p:nvSpPr>
            <p:spPr bwMode="auto">
              <a:xfrm rot="-686809">
                <a:off x="1261" y="2531"/>
                <a:ext cx="1699" cy="47"/>
              </a:xfrm>
              <a:custGeom>
                <a:avLst/>
                <a:gdLst>
                  <a:gd name="T0" fmla="*/ 0 w 2278"/>
                  <a:gd name="T1" fmla="*/ 0 h 64"/>
                  <a:gd name="T2" fmla="*/ 0 w 2278"/>
                  <a:gd name="T3" fmla="*/ 16 h 64"/>
                  <a:gd name="T4" fmla="*/ 2278 w 2278"/>
                  <a:gd name="T5" fmla="*/ 64 h 64"/>
                  <a:gd name="T6" fmla="*/ 2278 w 2278"/>
                  <a:gd name="T7" fmla="*/ 47 h 64"/>
                  <a:gd name="T8" fmla="*/ 0 w 2278"/>
                  <a:gd name="T9" fmla="*/ 0 h 64"/>
                  <a:gd name="T10" fmla="*/ 0 60000 65536"/>
                  <a:gd name="T11" fmla="*/ 0 60000 65536"/>
                  <a:gd name="T12" fmla="*/ 0 60000 65536"/>
                  <a:gd name="T13" fmla="*/ 0 60000 65536"/>
                  <a:gd name="T14" fmla="*/ 0 60000 65536"/>
                  <a:gd name="T15" fmla="*/ 0 w 2278"/>
                  <a:gd name="T16" fmla="*/ 0 h 64"/>
                  <a:gd name="T17" fmla="*/ 2278 w 2278"/>
                  <a:gd name="T18" fmla="*/ 64 h 64"/>
                </a:gdLst>
                <a:ahLst/>
                <a:cxnLst>
                  <a:cxn ang="T10">
                    <a:pos x="T0" y="T1"/>
                  </a:cxn>
                  <a:cxn ang="T11">
                    <a:pos x="T2" y="T3"/>
                  </a:cxn>
                  <a:cxn ang="T12">
                    <a:pos x="T4" y="T5"/>
                  </a:cxn>
                  <a:cxn ang="T13">
                    <a:pos x="T6" y="T7"/>
                  </a:cxn>
                  <a:cxn ang="T14">
                    <a:pos x="T8" y="T9"/>
                  </a:cxn>
                </a:cxnLst>
                <a:rect l="T15" t="T16" r="T17" b="T18"/>
                <a:pathLst>
                  <a:path w="2278" h="64">
                    <a:moveTo>
                      <a:pt x="0" y="0"/>
                    </a:moveTo>
                    <a:lnTo>
                      <a:pt x="0" y="16"/>
                    </a:lnTo>
                    <a:lnTo>
                      <a:pt x="2278" y="64"/>
                    </a:lnTo>
                    <a:lnTo>
                      <a:pt x="2278" y="47"/>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 name="Rectangle 274"/>
              <p:cNvSpPr>
                <a:spLocks noChangeArrowheads="1"/>
              </p:cNvSpPr>
              <p:nvPr/>
            </p:nvSpPr>
            <p:spPr bwMode="auto">
              <a:xfrm rot="-686809">
                <a:off x="941" y="2452"/>
                <a:ext cx="122" cy="61"/>
              </a:xfrm>
              <a:prstGeom prst="rect">
                <a:avLst/>
              </a:prstGeom>
              <a:solidFill>
                <a:srgbClr val="FF00FF"/>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226" name="Rectangle 275"/>
              <p:cNvSpPr>
                <a:spLocks noChangeArrowheads="1"/>
              </p:cNvSpPr>
              <p:nvPr/>
            </p:nvSpPr>
            <p:spPr bwMode="auto">
              <a:xfrm rot="-686809">
                <a:off x="946" y="2552"/>
                <a:ext cx="121" cy="60"/>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227" name="Rectangle 276"/>
              <p:cNvSpPr>
                <a:spLocks noChangeArrowheads="1"/>
              </p:cNvSpPr>
              <p:nvPr/>
            </p:nvSpPr>
            <p:spPr bwMode="auto">
              <a:xfrm rot="-686809">
                <a:off x="814" y="2661"/>
                <a:ext cx="123" cy="61"/>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228" name="Rectangle 277"/>
              <p:cNvSpPr>
                <a:spLocks noChangeArrowheads="1"/>
              </p:cNvSpPr>
              <p:nvPr/>
            </p:nvSpPr>
            <p:spPr bwMode="auto">
              <a:xfrm rot="-686809">
                <a:off x="847" y="2786"/>
                <a:ext cx="123" cy="62"/>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229" name="Rectangle 278"/>
              <p:cNvSpPr>
                <a:spLocks noChangeArrowheads="1"/>
              </p:cNvSpPr>
              <p:nvPr/>
            </p:nvSpPr>
            <p:spPr bwMode="auto">
              <a:xfrm rot="-686809">
                <a:off x="867" y="2799"/>
                <a:ext cx="122" cy="61"/>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230" name="Rectangle 279"/>
              <p:cNvSpPr>
                <a:spLocks noChangeArrowheads="1"/>
              </p:cNvSpPr>
              <p:nvPr/>
            </p:nvSpPr>
            <p:spPr bwMode="auto">
              <a:xfrm rot="-686809">
                <a:off x="1032" y="2819"/>
                <a:ext cx="123" cy="66"/>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231" name="Rectangle 280"/>
              <p:cNvSpPr>
                <a:spLocks noChangeArrowheads="1"/>
              </p:cNvSpPr>
              <p:nvPr/>
            </p:nvSpPr>
            <p:spPr bwMode="auto">
              <a:xfrm rot="-686809">
                <a:off x="1064" y="2829"/>
                <a:ext cx="122" cy="66"/>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232" name="Rectangle 281"/>
              <p:cNvSpPr>
                <a:spLocks noChangeArrowheads="1"/>
              </p:cNvSpPr>
              <p:nvPr/>
            </p:nvSpPr>
            <p:spPr bwMode="auto">
              <a:xfrm rot="-686809">
                <a:off x="978" y="2565"/>
                <a:ext cx="121" cy="66"/>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233" name="Rectangle 282"/>
              <p:cNvSpPr>
                <a:spLocks noChangeArrowheads="1"/>
              </p:cNvSpPr>
              <p:nvPr/>
            </p:nvSpPr>
            <p:spPr bwMode="auto">
              <a:xfrm rot="-686809">
                <a:off x="834" y="2674"/>
                <a:ext cx="121" cy="64"/>
              </a:xfrm>
              <a:prstGeom prst="rect">
                <a:avLst/>
              </a:prstGeom>
              <a:solidFill>
                <a:srgbClr val="339966"/>
              </a:solidFill>
              <a:ln w="6350">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1400">
                  <a:ea typeface="ＭＳ Ｐゴシック" pitchFamily="34" charset="-128"/>
                </a:endParaRPr>
              </a:p>
            </p:txBody>
          </p:sp>
          <p:sp>
            <p:nvSpPr>
              <p:cNvPr id="234" name="Freeform 283"/>
              <p:cNvSpPr>
                <a:spLocks/>
              </p:cNvSpPr>
              <p:nvPr/>
            </p:nvSpPr>
            <p:spPr bwMode="auto">
              <a:xfrm rot="-686809">
                <a:off x="978" y="2743"/>
                <a:ext cx="188" cy="62"/>
              </a:xfrm>
              <a:custGeom>
                <a:avLst/>
                <a:gdLst>
                  <a:gd name="T0" fmla="*/ 250 w 250"/>
                  <a:gd name="T1" fmla="*/ 15 h 86"/>
                  <a:gd name="T2" fmla="*/ 246 w 250"/>
                  <a:gd name="T3" fmla="*/ 0 h 86"/>
                  <a:gd name="T4" fmla="*/ 0 w 250"/>
                  <a:gd name="T5" fmla="*/ 71 h 86"/>
                  <a:gd name="T6" fmla="*/ 4 w 250"/>
                  <a:gd name="T7" fmla="*/ 86 h 86"/>
                  <a:gd name="T8" fmla="*/ 250 w 250"/>
                  <a:gd name="T9" fmla="*/ 15 h 86"/>
                  <a:gd name="T10" fmla="*/ 0 60000 65536"/>
                  <a:gd name="T11" fmla="*/ 0 60000 65536"/>
                  <a:gd name="T12" fmla="*/ 0 60000 65536"/>
                  <a:gd name="T13" fmla="*/ 0 60000 65536"/>
                  <a:gd name="T14" fmla="*/ 0 60000 65536"/>
                  <a:gd name="T15" fmla="*/ 0 w 250"/>
                  <a:gd name="T16" fmla="*/ 0 h 86"/>
                  <a:gd name="T17" fmla="*/ 250 w 250"/>
                  <a:gd name="T18" fmla="*/ 86 h 86"/>
                </a:gdLst>
                <a:ahLst/>
                <a:cxnLst>
                  <a:cxn ang="T10">
                    <a:pos x="T0" y="T1"/>
                  </a:cxn>
                  <a:cxn ang="T11">
                    <a:pos x="T2" y="T3"/>
                  </a:cxn>
                  <a:cxn ang="T12">
                    <a:pos x="T4" y="T5"/>
                  </a:cxn>
                  <a:cxn ang="T13">
                    <a:pos x="T6" y="T7"/>
                  </a:cxn>
                  <a:cxn ang="T14">
                    <a:pos x="T8" y="T9"/>
                  </a:cxn>
                </a:cxnLst>
                <a:rect l="T15" t="T16" r="T17" b="T18"/>
                <a:pathLst>
                  <a:path w="250" h="86">
                    <a:moveTo>
                      <a:pt x="250" y="15"/>
                    </a:moveTo>
                    <a:lnTo>
                      <a:pt x="246" y="0"/>
                    </a:lnTo>
                    <a:lnTo>
                      <a:pt x="0" y="71"/>
                    </a:lnTo>
                    <a:lnTo>
                      <a:pt x="4" y="86"/>
                    </a:lnTo>
                    <a:lnTo>
                      <a:pt x="250" y="15"/>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 name="Freeform 284"/>
              <p:cNvSpPr>
                <a:spLocks/>
              </p:cNvSpPr>
              <p:nvPr/>
            </p:nvSpPr>
            <p:spPr bwMode="auto">
              <a:xfrm rot="-686809">
                <a:off x="1224" y="2728"/>
                <a:ext cx="127" cy="66"/>
              </a:xfrm>
              <a:custGeom>
                <a:avLst/>
                <a:gdLst>
                  <a:gd name="T0" fmla="*/ 7 w 170"/>
                  <a:gd name="T1" fmla="*/ 0 h 87"/>
                  <a:gd name="T2" fmla="*/ 0 w 170"/>
                  <a:gd name="T3" fmla="*/ 15 h 87"/>
                  <a:gd name="T4" fmla="*/ 163 w 170"/>
                  <a:gd name="T5" fmla="*/ 87 h 87"/>
                  <a:gd name="T6" fmla="*/ 170 w 170"/>
                  <a:gd name="T7" fmla="*/ 72 h 87"/>
                  <a:gd name="T8" fmla="*/ 7 w 170"/>
                  <a:gd name="T9" fmla="*/ 0 h 87"/>
                  <a:gd name="T10" fmla="*/ 0 60000 65536"/>
                  <a:gd name="T11" fmla="*/ 0 60000 65536"/>
                  <a:gd name="T12" fmla="*/ 0 60000 65536"/>
                  <a:gd name="T13" fmla="*/ 0 60000 65536"/>
                  <a:gd name="T14" fmla="*/ 0 60000 65536"/>
                  <a:gd name="T15" fmla="*/ 0 w 170"/>
                  <a:gd name="T16" fmla="*/ 0 h 87"/>
                  <a:gd name="T17" fmla="*/ 170 w 170"/>
                  <a:gd name="T18" fmla="*/ 87 h 87"/>
                </a:gdLst>
                <a:ahLst/>
                <a:cxnLst>
                  <a:cxn ang="T10">
                    <a:pos x="T0" y="T1"/>
                  </a:cxn>
                  <a:cxn ang="T11">
                    <a:pos x="T2" y="T3"/>
                  </a:cxn>
                  <a:cxn ang="T12">
                    <a:pos x="T4" y="T5"/>
                  </a:cxn>
                  <a:cxn ang="T13">
                    <a:pos x="T6" y="T7"/>
                  </a:cxn>
                  <a:cxn ang="T14">
                    <a:pos x="T8" y="T9"/>
                  </a:cxn>
                </a:cxnLst>
                <a:rect l="T15" t="T16" r="T17" b="T18"/>
                <a:pathLst>
                  <a:path w="170" h="87">
                    <a:moveTo>
                      <a:pt x="7" y="0"/>
                    </a:moveTo>
                    <a:lnTo>
                      <a:pt x="0" y="15"/>
                    </a:lnTo>
                    <a:lnTo>
                      <a:pt x="163" y="87"/>
                    </a:lnTo>
                    <a:lnTo>
                      <a:pt x="170" y="72"/>
                    </a:lnTo>
                    <a:lnTo>
                      <a:pt x="7"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 name="Freeform 285"/>
              <p:cNvSpPr>
                <a:spLocks/>
              </p:cNvSpPr>
              <p:nvPr/>
            </p:nvSpPr>
            <p:spPr bwMode="auto">
              <a:xfrm rot="-686809">
                <a:off x="1110" y="2890"/>
                <a:ext cx="30" cy="42"/>
              </a:xfrm>
              <a:custGeom>
                <a:avLst/>
                <a:gdLst>
                  <a:gd name="T0" fmla="*/ 0 w 39"/>
                  <a:gd name="T1" fmla="*/ 44 h 55"/>
                  <a:gd name="T2" fmla="*/ 12 w 39"/>
                  <a:gd name="T3" fmla="*/ 55 h 55"/>
                  <a:gd name="T4" fmla="*/ 39 w 39"/>
                  <a:gd name="T5" fmla="*/ 10 h 55"/>
                  <a:gd name="T6" fmla="*/ 27 w 39"/>
                  <a:gd name="T7" fmla="*/ 0 h 55"/>
                  <a:gd name="T8" fmla="*/ 0 w 39"/>
                  <a:gd name="T9" fmla="*/ 44 h 55"/>
                  <a:gd name="T10" fmla="*/ 0 60000 65536"/>
                  <a:gd name="T11" fmla="*/ 0 60000 65536"/>
                  <a:gd name="T12" fmla="*/ 0 60000 65536"/>
                  <a:gd name="T13" fmla="*/ 0 60000 65536"/>
                  <a:gd name="T14" fmla="*/ 0 60000 65536"/>
                  <a:gd name="T15" fmla="*/ 0 w 39"/>
                  <a:gd name="T16" fmla="*/ 0 h 55"/>
                  <a:gd name="T17" fmla="*/ 39 w 39"/>
                  <a:gd name="T18" fmla="*/ 55 h 55"/>
                </a:gdLst>
                <a:ahLst/>
                <a:cxnLst>
                  <a:cxn ang="T10">
                    <a:pos x="T0" y="T1"/>
                  </a:cxn>
                  <a:cxn ang="T11">
                    <a:pos x="T2" y="T3"/>
                  </a:cxn>
                  <a:cxn ang="T12">
                    <a:pos x="T4" y="T5"/>
                  </a:cxn>
                  <a:cxn ang="T13">
                    <a:pos x="T6" y="T7"/>
                  </a:cxn>
                  <a:cxn ang="T14">
                    <a:pos x="T8" y="T9"/>
                  </a:cxn>
                </a:cxnLst>
                <a:rect l="T15" t="T16" r="T17" b="T18"/>
                <a:pathLst>
                  <a:path w="39" h="55">
                    <a:moveTo>
                      <a:pt x="0" y="44"/>
                    </a:moveTo>
                    <a:lnTo>
                      <a:pt x="12" y="55"/>
                    </a:lnTo>
                    <a:lnTo>
                      <a:pt x="39" y="10"/>
                    </a:lnTo>
                    <a:lnTo>
                      <a:pt x="27" y="0"/>
                    </a:lnTo>
                    <a:lnTo>
                      <a:pt x="0" y="44"/>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 name="Freeform 286"/>
              <p:cNvSpPr>
                <a:spLocks/>
              </p:cNvSpPr>
              <p:nvPr/>
            </p:nvSpPr>
            <p:spPr bwMode="auto">
              <a:xfrm rot="-686809">
                <a:off x="1009" y="2509"/>
                <a:ext cx="23" cy="60"/>
              </a:xfrm>
              <a:custGeom>
                <a:avLst/>
                <a:gdLst>
                  <a:gd name="T0" fmla="*/ 16 w 31"/>
                  <a:gd name="T1" fmla="*/ 81 h 81"/>
                  <a:gd name="T2" fmla="*/ 31 w 31"/>
                  <a:gd name="T3" fmla="*/ 78 h 81"/>
                  <a:gd name="T4" fmla="*/ 15 w 31"/>
                  <a:gd name="T5" fmla="*/ 0 h 81"/>
                  <a:gd name="T6" fmla="*/ 0 w 31"/>
                  <a:gd name="T7" fmla="*/ 3 h 81"/>
                  <a:gd name="T8" fmla="*/ 16 w 31"/>
                  <a:gd name="T9" fmla="*/ 81 h 81"/>
                  <a:gd name="T10" fmla="*/ 0 60000 65536"/>
                  <a:gd name="T11" fmla="*/ 0 60000 65536"/>
                  <a:gd name="T12" fmla="*/ 0 60000 65536"/>
                  <a:gd name="T13" fmla="*/ 0 60000 65536"/>
                  <a:gd name="T14" fmla="*/ 0 60000 65536"/>
                  <a:gd name="T15" fmla="*/ 0 w 31"/>
                  <a:gd name="T16" fmla="*/ 0 h 81"/>
                  <a:gd name="T17" fmla="*/ 31 w 31"/>
                  <a:gd name="T18" fmla="*/ 81 h 81"/>
                </a:gdLst>
                <a:ahLst/>
                <a:cxnLst>
                  <a:cxn ang="T10">
                    <a:pos x="T0" y="T1"/>
                  </a:cxn>
                  <a:cxn ang="T11">
                    <a:pos x="T2" y="T3"/>
                  </a:cxn>
                  <a:cxn ang="T12">
                    <a:pos x="T4" y="T5"/>
                  </a:cxn>
                  <a:cxn ang="T13">
                    <a:pos x="T6" y="T7"/>
                  </a:cxn>
                  <a:cxn ang="T14">
                    <a:pos x="T8" y="T9"/>
                  </a:cxn>
                </a:cxnLst>
                <a:rect l="T15" t="T16" r="T17" b="T18"/>
                <a:pathLst>
                  <a:path w="31" h="81">
                    <a:moveTo>
                      <a:pt x="16" y="81"/>
                    </a:moveTo>
                    <a:lnTo>
                      <a:pt x="31" y="78"/>
                    </a:lnTo>
                    <a:lnTo>
                      <a:pt x="15" y="0"/>
                    </a:lnTo>
                    <a:lnTo>
                      <a:pt x="0" y="3"/>
                    </a:lnTo>
                    <a:lnTo>
                      <a:pt x="16" y="81"/>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 name="Freeform 287"/>
              <p:cNvSpPr>
                <a:spLocks/>
              </p:cNvSpPr>
              <p:nvPr/>
            </p:nvSpPr>
            <p:spPr bwMode="auto">
              <a:xfrm rot="-686809">
                <a:off x="790" y="2633"/>
                <a:ext cx="98" cy="57"/>
              </a:xfrm>
              <a:custGeom>
                <a:avLst/>
                <a:gdLst>
                  <a:gd name="T0" fmla="*/ 125 w 132"/>
                  <a:gd name="T1" fmla="*/ 76 h 76"/>
                  <a:gd name="T2" fmla="*/ 132 w 132"/>
                  <a:gd name="T3" fmla="*/ 61 h 76"/>
                  <a:gd name="T4" fmla="*/ 7 w 132"/>
                  <a:gd name="T5" fmla="*/ 0 h 76"/>
                  <a:gd name="T6" fmla="*/ 0 w 132"/>
                  <a:gd name="T7" fmla="*/ 15 h 76"/>
                  <a:gd name="T8" fmla="*/ 125 w 132"/>
                  <a:gd name="T9" fmla="*/ 76 h 76"/>
                  <a:gd name="T10" fmla="*/ 0 60000 65536"/>
                  <a:gd name="T11" fmla="*/ 0 60000 65536"/>
                  <a:gd name="T12" fmla="*/ 0 60000 65536"/>
                  <a:gd name="T13" fmla="*/ 0 60000 65536"/>
                  <a:gd name="T14" fmla="*/ 0 60000 65536"/>
                  <a:gd name="T15" fmla="*/ 0 w 132"/>
                  <a:gd name="T16" fmla="*/ 0 h 76"/>
                  <a:gd name="T17" fmla="*/ 132 w 132"/>
                  <a:gd name="T18" fmla="*/ 76 h 76"/>
                </a:gdLst>
                <a:ahLst/>
                <a:cxnLst>
                  <a:cxn ang="T10">
                    <a:pos x="T0" y="T1"/>
                  </a:cxn>
                  <a:cxn ang="T11">
                    <a:pos x="T2" y="T3"/>
                  </a:cxn>
                  <a:cxn ang="T12">
                    <a:pos x="T4" y="T5"/>
                  </a:cxn>
                  <a:cxn ang="T13">
                    <a:pos x="T6" y="T7"/>
                  </a:cxn>
                  <a:cxn ang="T14">
                    <a:pos x="T8" y="T9"/>
                  </a:cxn>
                </a:cxnLst>
                <a:rect l="T15" t="T16" r="T17" b="T18"/>
                <a:pathLst>
                  <a:path w="132" h="76">
                    <a:moveTo>
                      <a:pt x="125" y="76"/>
                    </a:moveTo>
                    <a:lnTo>
                      <a:pt x="132" y="61"/>
                    </a:lnTo>
                    <a:lnTo>
                      <a:pt x="7" y="0"/>
                    </a:lnTo>
                    <a:lnTo>
                      <a:pt x="0" y="15"/>
                    </a:lnTo>
                    <a:lnTo>
                      <a:pt x="125" y="76"/>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 name="Freeform 288"/>
              <p:cNvSpPr>
                <a:spLocks/>
              </p:cNvSpPr>
              <p:nvPr/>
            </p:nvSpPr>
            <p:spPr bwMode="auto">
              <a:xfrm rot="-686809">
                <a:off x="1060" y="2622"/>
                <a:ext cx="43" cy="215"/>
              </a:xfrm>
              <a:custGeom>
                <a:avLst/>
                <a:gdLst>
                  <a:gd name="T0" fmla="*/ 43 w 58"/>
                  <a:gd name="T1" fmla="*/ 287 h 287"/>
                  <a:gd name="T2" fmla="*/ 58 w 58"/>
                  <a:gd name="T3" fmla="*/ 284 h 287"/>
                  <a:gd name="T4" fmla="*/ 15 w 58"/>
                  <a:gd name="T5" fmla="*/ 0 h 287"/>
                  <a:gd name="T6" fmla="*/ 0 w 58"/>
                  <a:gd name="T7" fmla="*/ 2 h 287"/>
                  <a:gd name="T8" fmla="*/ 43 w 58"/>
                  <a:gd name="T9" fmla="*/ 287 h 287"/>
                  <a:gd name="T10" fmla="*/ 0 60000 65536"/>
                  <a:gd name="T11" fmla="*/ 0 60000 65536"/>
                  <a:gd name="T12" fmla="*/ 0 60000 65536"/>
                  <a:gd name="T13" fmla="*/ 0 60000 65536"/>
                  <a:gd name="T14" fmla="*/ 0 60000 65536"/>
                  <a:gd name="T15" fmla="*/ 0 w 58"/>
                  <a:gd name="T16" fmla="*/ 0 h 287"/>
                  <a:gd name="T17" fmla="*/ 58 w 58"/>
                  <a:gd name="T18" fmla="*/ 287 h 287"/>
                </a:gdLst>
                <a:ahLst/>
                <a:cxnLst>
                  <a:cxn ang="T10">
                    <a:pos x="T0" y="T1"/>
                  </a:cxn>
                  <a:cxn ang="T11">
                    <a:pos x="T2" y="T3"/>
                  </a:cxn>
                  <a:cxn ang="T12">
                    <a:pos x="T4" y="T5"/>
                  </a:cxn>
                  <a:cxn ang="T13">
                    <a:pos x="T6" y="T7"/>
                  </a:cxn>
                  <a:cxn ang="T14">
                    <a:pos x="T8" y="T9"/>
                  </a:cxn>
                </a:cxnLst>
                <a:rect l="T15" t="T16" r="T17" b="T18"/>
                <a:pathLst>
                  <a:path w="58" h="287">
                    <a:moveTo>
                      <a:pt x="43" y="287"/>
                    </a:moveTo>
                    <a:lnTo>
                      <a:pt x="58" y="284"/>
                    </a:lnTo>
                    <a:lnTo>
                      <a:pt x="15" y="0"/>
                    </a:lnTo>
                    <a:lnTo>
                      <a:pt x="0" y="2"/>
                    </a:lnTo>
                    <a:lnTo>
                      <a:pt x="43" y="287"/>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 name="Freeform 289"/>
              <p:cNvSpPr>
                <a:spLocks/>
              </p:cNvSpPr>
              <p:nvPr/>
            </p:nvSpPr>
            <p:spPr bwMode="auto">
              <a:xfrm rot="-686809">
                <a:off x="1186" y="2653"/>
                <a:ext cx="25" cy="40"/>
              </a:xfrm>
              <a:custGeom>
                <a:avLst/>
                <a:gdLst>
                  <a:gd name="T0" fmla="*/ 12 w 34"/>
                  <a:gd name="T1" fmla="*/ 0 h 53"/>
                  <a:gd name="T2" fmla="*/ 0 w 34"/>
                  <a:gd name="T3" fmla="*/ 8 h 53"/>
                  <a:gd name="T4" fmla="*/ 22 w 34"/>
                  <a:gd name="T5" fmla="*/ 53 h 53"/>
                  <a:gd name="T6" fmla="*/ 34 w 34"/>
                  <a:gd name="T7" fmla="*/ 45 h 53"/>
                  <a:gd name="T8" fmla="*/ 12 w 34"/>
                  <a:gd name="T9" fmla="*/ 0 h 53"/>
                  <a:gd name="T10" fmla="*/ 0 60000 65536"/>
                  <a:gd name="T11" fmla="*/ 0 60000 65536"/>
                  <a:gd name="T12" fmla="*/ 0 60000 65536"/>
                  <a:gd name="T13" fmla="*/ 0 60000 65536"/>
                  <a:gd name="T14" fmla="*/ 0 60000 65536"/>
                  <a:gd name="T15" fmla="*/ 0 w 34"/>
                  <a:gd name="T16" fmla="*/ 0 h 53"/>
                  <a:gd name="T17" fmla="*/ 34 w 34"/>
                  <a:gd name="T18" fmla="*/ 53 h 53"/>
                </a:gdLst>
                <a:ahLst/>
                <a:cxnLst>
                  <a:cxn ang="T10">
                    <a:pos x="T0" y="T1"/>
                  </a:cxn>
                  <a:cxn ang="T11">
                    <a:pos x="T2" y="T3"/>
                  </a:cxn>
                  <a:cxn ang="T12">
                    <a:pos x="T4" y="T5"/>
                  </a:cxn>
                  <a:cxn ang="T13">
                    <a:pos x="T6" y="T7"/>
                  </a:cxn>
                  <a:cxn ang="T14">
                    <a:pos x="T8" y="T9"/>
                  </a:cxn>
                </a:cxnLst>
                <a:rect l="T15" t="T16" r="T17" b="T18"/>
                <a:pathLst>
                  <a:path w="34" h="53">
                    <a:moveTo>
                      <a:pt x="12" y="0"/>
                    </a:moveTo>
                    <a:lnTo>
                      <a:pt x="0" y="8"/>
                    </a:lnTo>
                    <a:lnTo>
                      <a:pt x="22" y="53"/>
                    </a:lnTo>
                    <a:lnTo>
                      <a:pt x="34" y="45"/>
                    </a:lnTo>
                    <a:lnTo>
                      <a:pt x="12"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 name="Freeform 290"/>
              <p:cNvSpPr>
                <a:spLocks/>
              </p:cNvSpPr>
              <p:nvPr/>
            </p:nvSpPr>
            <p:spPr bwMode="auto">
              <a:xfrm rot="-686809">
                <a:off x="950" y="2652"/>
                <a:ext cx="176" cy="31"/>
              </a:xfrm>
              <a:custGeom>
                <a:avLst/>
                <a:gdLst>
                  <a:gd name="T0" fmla="*/ 0 w 237"/>
                  <a:gd name="T1" fmla="*/ 24 h 40"/>
                  <a:gd name="T2" fmla="*/ 2 w 237"/>
                  <a:gd name="T3" fmla="*/ 40 h 40"/>
                  <a:gd name="T4" fmla="*/ 237 w 237"/>
                  <a:gd name="T5" fmla="*/ 16 h 40"/>
                  <a:gd name="T6" fmla="*/ 236 w 237"/>
                  <a:gd name="T7" fmla="*/ 0 h 40"/>
                  <a:gd name="T8" fmla="*/ 0 w 237"/>
                  <a:gd name="T9" fmla="*/ 24 h 40"/>
                  <a:gd name="T10" fmla="*/ 0 60000 65536"/>
                  <a:gd name="T11" fmla="*/ 0 60000 65536"/>
                  <a:gd name="T12" fmla="*/ 0 60000 65536"/>
                  <a:gd name="T13" fmla="*/ 0 60000 65536"/>
                  <a:gd name="T14" fmla="*/ 0 60000 65536"/>
                  <a:gd name="T15" fmla="*/ 0 w 237"/>
                  <a:gd name="T16" fmla="*/ 0 h 40"/>
                  <a:gd name="T17" fmla="*/ 237 w 237"/>
                  <a:gd name="T18" fmla="*/ 40 h 40"/>
                </a:gdLst>
                <a:ahLst/>
                <a:cxnLst>
                  <a:cxn ang="T10">
                    <a:pos x="T0" y="T1"/>
                  </a:cxn>
                  <a:cxn ang="T11">
                    <a:pos x="T2" y="T3"/>
                  </a:cxn>
                  <a:cxn ang="T12">
                    <a:pos x="T4" y="T5"/>
                  </a:cxn>
                  <a:cxn ang="T13">
                    <a:pos x="T6" y="T7"/>
                  </a:cxn>
                  <a:cxn ang="T14">
                    <a:pos x="T8" y="T9"/>
                  </a:cxn>
                </a:cxnLst>
                <a:rect l="T15" t="T16" r="T17" b="T18"/>
                <a:pathLst>
                  <a:path w="237" h="40">
                    <a:moveTo>
                      <a:pt x="0" y="24"/>
                    </a:moveTo>
                    <a:lnTo>
                      <a:pt x="2" y="40"/>
                    </a:lnTo>
                    <a:lnTo>
                      <a:pt x="237" y="16"/>
                    </a:lnTo>
                    <a:lnTo>
                      <a:pt x="236" y="0"/>
                    </a:lnTo>
                    <a:lnTo>
                      <a:pt x="0" y="24"/>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 name="Freeform 291"/>
              <p:cNvSpPr>
                <a:spLocks/>
              </p:cNvSpPr>
              <p:nvPr/>
            </p:nvSpPr>
            <p:spPr bwMode="auto">
              <a:xfrm rot="-686809">
                <a:off x="902" y="2736"/>
                <a:ext cx="19" cy="67"/>
              </a:xfrm>
              <a:custGeom>
                <a:avLst/>
                <a:gdLst>
                  <a:gd name="T0" fmla="*/ 11 w 26"/>
                  <a:gd name="T1" fmla="*/ 90 h 90"/>
                  <a:gd name="T2" fmla="*/ 26 w 26"/>
                  <a:gd name="T3" fmla="*/ 89 h 90"/>
                  <a:gd name="T4" fmla="*/ 15 w 26"/>
                  <a:gd name="T5" fmla="*/ 0 h 90"/>
                  <a:gd name="T6" fmla="*/ 0 w 26"/>
                  <a:gd name="T7" fmla="*/ 2 h 90"/>
                  <a:gd name="T8" fmla="*/ 11 w 26"/>
                  <a:gd name="T9" fmla="*/ 90 h 90"/>
                  <a:gd name="T10" fmla="*/ 0 60000 65536"/>
                  <a:gd name="T11" fmla="*/ 0 60000 65536"/>
                  <a:gd name="T12" fmla="*/ 0 60000 65536"/>
                  <a:gd name="T13" fmla="*/ 0 60000 65536"/>
                  <a:gd name="T14" fmla="*/ 0 60000 65536"/>
                  <a:gd name="T15" fmla="*/ 0 w 26"/>
                  <a:gd name="T16" fmla="*/ 0 h 90"/>
                  <a:gd name="T17" fmla="*/ 26 w 26"/>
                  <a:gd name="T18" fmla="*/ 90 h 90"/>
                </a:gdLst>
                <a:ahLst/>
                <a:cxnLst>
                  <a:cxn ang="T10">
                    <a:pos x="T0" y="T1"/>
                  </a:cxn>
                  <a:cxn ang="T11">
                    <a:pos x="T2" y="T3"/>
                  </a:cxn>
                  <a:cxn ang="T12">
                    <a:pos x="T4" y="T5"/>
                  </a:cxn>
                  <a:cxn ang="T13">
                    <a:pos x="T6" y="T7"/>
                  </a:cxn>
                  <a:cxn ang="T14">
                    <a:pos x="T8" y="T9"/>
                  </a:cxn>
                </a:cxnLst>
                <a:rect l="T15" t="T16" r="T17" b="T18"/>
                <a:pathLst>
                  <a:path w="26" h="90">
                    <a:moveTo>
                      <a:pt x="11" y="90"/>
                    </a:moveTo>
                    <a:lnTo>
                      <a:pt x="26" y="89"/>
                    </a:lnTo>
                    <a:lnTo>
                      <a:pt x="15" y="0"/>
                    </a:lnTo>
                    <a:lnTo>
                      <a:pt x="0" y="2"/>
                    </a:lnTo>
                    <a:lnTo>
                      <a:pt x="11" y="9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 name="Freeform 292"/>
              <p:cNvSpPr>
                <a:spLocks/>
              </p:cNvSpPr>
              <p:nvPr/>
            </p:nvSpPr>
            <p:spPr bwMode="auto">
              <a:xfrm rot="-686809">
                <a:off x="880" y="2615"/>
                <a:ext cx="108" cy="55"/>
              </a:xfrm>
              <a:custGeom>
                <a:avLst/>
                <a:gdLst>
                  <a:gd name="T0" fmla="*/ 0 w 143"/>
                  <a:gd name="T1" fmla="*/ 60 h 75"/>
                  <a:gd name="T2" fmla="*/ 7 w 143"/>
                  <a:gd name="T3" fmla="*/ 75 h 75"/>
                  <a:gd name="T4" fmla="*/ 143 w 143"/>
                  <a:gd name="T5" fmla="*/ 15 h 75"/>
                  <a:gd name="T6" fmla="*/ 136 w 143"/>
                  <a:gd name="T7" fmla="*/ 0 h 75"/>
                  <a:gd name="T8" fmla="*/ 0 w 143"/>
                  <a:gd name="T9" fmla="*/ 60 h 75"/>
                  <a:gd name="T10" fmla="*/ 0 60000 65536"/>
                  <a:gd name="T11" fmla="*/ 0 60000 65536"/>
                  <a:gd name="T12" fmla="*/ 0 60000 65536"/>
                  <a:gd name="T13" fmla="*/ 0 60000 65536"/>
                  <a:gd name="T14" fmla="*/ 0 60000 65536"/>
                  <a:gd name="T15" fmla="*/ 0 w 143"/>
                  <a:gd name="T16" fmla="*/ 0 h 75"/>
                  <a:gd name="T17" fmla="*/ 143 w 143"/>
                  <a:gd name="T18" fmla="*/ 75 h 75"/>
                </a:gdLst>
                <a:ahLst/>
                <a:cxnLst>
                  <a:cxn ang="T10">
                    <a:pos x="T0" y="T1"/>
                  </a:cxn>
                  <a:cxn ang="T11">
                    <a:pos x="T2" y="T3"/>
                  </a:cxn>
                  <a:cxn ang="T12">
                    <a:pos x="T4" y="T5"/>
                  </a:cxn>
                  <a:cxn ang="T13">
                    <a:pos x="T6" y="T7"/>
                  </a:cxn>
                  <a:cxn ang="T14">
                    <a:pos x="T8" y="T9"/>
                  </a:cxn>
                </a:cxnLst>
                <a:rect l="T15" t="T16" r="T17" b="T18"/>
                <a:pathLst>
                  <a:path w="143" h="75">
                    <a:moveTo>
                      <a:pt x="0" y="60"/>
                    </a:moveTo>
                    <a:lnTo>
                      <a:pt x="7" y="75"/>
                    </a:lnTo>
                    <a:lnTo>
                      <a:pt x="143" y="15"/>
                    </a:lnTo>
                    <a:lnTo>
                      <a:pt x="136" y="0"/>
                    </a:lnTo>
                    <a:lnTo>
                      <a:pt x="0" y="6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 name="Freeform 293"/>
              <p:cNvSpPr>
                <a:spLocks/>
              </p:cNvSpPr>
              <p:nvPr/>
            </p:nvSpPr>
            <p:spPr bwMode="auto">
              <a:xfrm rot="-686809">
                <a:off x="1097" y="2574"/>
                <a:ext cx="78" cy="39"/>
              </a:xfrm>
              <a:custGeom>
                <a:avLst/>
                <a:gdLst>
                  <a:gd name="T0" fmla="*/ 100 w 105"/>
                  <a:gd name="T1" fmla="*/ 53 h 53"/>
                  <a:gd name="T2" fmla="*/ 105 w 105"/>
                  <a:gd name="T3" fmla="*/ 38 h 53"/>
                  <a:gd name="T4" fmla="*/ 6 w 105"/>
                  <a:gd name="T5" fmla="*/ 0 h 53"/>
                  <a:gd name="T6" fmla="*/ 0 w 105"/>
                  <a:gd name="T7" fmla="*/ 15 h 53"/>
                  <a:gd name="T8" fmla="*/ 100 w 105"/>
                  <a:gd name="T9" fmla="*/ 53 h 53"/>
                  <a:gd name="T10" fmla="*/ 0 60000 65536"/>
                  <a:gd name="T11" fmla="*/ 0 60000 65536"/>
                  <a:gd name="T12" fmla="*/ 0 60000 65536"/>
                  <a:gd name="T13" fmla="*/ 0 60000 65536"/>
                  <a:gd name="T14" fmla="*/ 0 60000 65536"/>
                  <a:gd name="T15" fmla="*/ 0 w 105"/>
                  <a:gd name="T16" fmla="*/ 0 h 53"/>
                  <a:gd name="T17" fmla="*/ 105 w 105"/>
                  <a:gd name="T18" fmla="*/ 53 h 53"/>
                </a:gdLst>
                <a:ahLst/>
                <a:cxnLst>
                  <a:cxn ang="T10">
                    <a:pos x="T0" y="T1"/>
                  </a:cxn>
                  <a:cxn ang="T11">
                    <a:pos x="T2" y="T3"/>
                  </a:cxn>
                  <a:cxn ang="T12">
                    <a:pos x="T4" y="T5"/>
                  </a:cxn>
                  <a:cxn ang="T13">
                    <a:pos x="T6" y="T7"/>
                  </a:cxn>
                  <a:cxn ang="T14">
                    <a:pos x="T8" y="T9"/>
                  </a:cxn>
                </a:cxnLst>
                <a:rect l="T15" t="T16" r="T17" b="T18"/>
                <a:pathLst>
                  <a:path w="105" h="53">
                    <a:moveTo>
                      <a:pt x="100" y="53"/>
                    </a:moveTo>
                    <a:lnTo>
                      <a:pt x="105" y="38"/>
                    </a:lnTo>
                    <a:lnTo>
                      <a:pt x="6" y="0"/>
                    </a:lnTo>
                    <a:lnTo>
                      <a:pt x="0" y="15"/>
                    </a:lnTo>
                    <a:lnTo>
                      <a:pt x="100" y="53"/>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 name="Freeform 294"/>
              <p:cNvSpPr>
                <a:spLocks/>
              </p:cNvSpPr>
              <p:nvPr/>
            </p:nvSpPr>
            <p:spPr bwMode="auto">
              <a:xfrm rot="-686809">
                <a:off x="1170" y="2747"/>
                <a:ext cx="66" cy="103"/>
              </a:xfrm>
              <a:custGeom>
                <a:avLst/>
                <a:gdLst>
                  <a:gd name="T0" fmla="*/ 90 w 90"/>
                  <a:gd name="T1" fmla="*/ 11 h 137"/>
                  <a:gd name="T2" fmla="*/ 78 w 90"/>
                  <a:gd name="T3" fmla="*/ 0 h 137"/>
                  <a:gd name="T4" fmla="*/ 0 w 90"/>
                  <a:gd name="T5" fmla="*/ 126 h 137"/>
                  <a:gd name="T6" fmla="*/ 12 w 90"/>
                  <a:gd name="T7" fmla="*/ 137 h 137"/>
                  <a:gd name="T8" fmla="*/ 90 w 90"/>
                  <a:gd name="T9" fmla="*/ 11 h 137"/>
                  <a:gd name="T10" fmla="*/ 0 60000 65536"/>
                  <a:gd name="T11" fmla="*/ 0 60000 65536"/>
                  <a:gd name="T12" fmla="*/ 0 60000 65536"/>
                  <a:gd name="T13" fmla="*/ 0 60000 65536"/>
                  <a:gd name="T14" fmla="*/ 0 60000 65536"/>
                  <a:gd name="T15" fmla="*/ 0 w 90"/>
                  <a:gd name="T16" fmla="*/ 0 h 137"/>
                  <a:gd name="T17" fmla="*/ 90 w 90"/>
                  <a:gd name="T18" fmla="*/ 137 h 137"/>
                </a:gdLst>
                <a:ahLst/>
                <a:cxnLst>
                  <a:cxn ang="T10">
                    <a:pos x="T0" y="T1"/>
                  </a:cxn>
                  <a:cxn ang="T11">
                    <a:pos x="T2" y="T3"/>
                  </a:cxn>
                  <a:cxn ang="T12">
                    <a:pos x="T4" y="T5"/>
                  </a:cxn>
                  <a:cxn ang="T13">
                    <a:pos x="T6" y="T7"/>
                  </a:cxn>
                  <a:cxn ang="T14">
                    <a:pos x="T8" y="T9"/>
                  </a:cxn>
                </a:cxnLst>
                <a:rect l="T15" t="T16" r="T17" b="T18"/>
                <a:pathLst>
                  <a:path w="90" h="137">
                    <a:moveTo>
                      <a:pt x="90" y="11"/>
                    </a:moveTo>
                    <a:lnTo>
                      <a:pt x="78" y="0"/>
                    </a:lnTo>
                    <a:lnTo>
                      <a:pt x="0" y="126"/>
                    </a:lnTo>
                    <a:lnTo>
                      <a:pt x="12" y="137"/>
                    </a:lnTo>
                    <a:lnTo>
                      <a:pt x="90" y="11"/>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 name="Freeform 295"/>
              <p:cNvSpPr>
                <a:spLocks/>
              </p:cNvSpPr>
              <p:nvPr/>
            </p:nvSpPr>
            <p:spPr bwMode="auto">
              <a:xfrm rot="-686809">
                <a:off x="935" y="2841"/>
                <a:ext cx="130" cy="52"/>
              </a:xfrm>
              <a:custGeom>
                <a:avLst/>
                <a:gdLst>
                  <a:gd name="T0" fmla="*/ 6 w 174"/>
                  <a:gd name="T1" fmla="*/ 0 h 71"/>
                  <a:gd name="T2" fmla="*/ 0 w 174"/>
                  <a:gd name="T3" fmla="*/ 15 h 71"/>
                  <a:gd name="T4" fmla="*/ 169 w 174"/>
                  <a:gd name="T5" fmla="*/ 71 h 71"/>
                  <a:gd name="T6" fmla="*/ 174 w 174"/>
                  <a:gd name="T7" fmla="*/ 56 h 71"/>
                  <a:gd name="T8" fmla="*/ 6 w 174"/>
                  <a:gd name="T9" fmla="*/ 0 h 71"/>
                  <a:gd name="T10" fmla="*/ 0 60000 65536"/>
                  <a:gd name="T11" fmla="*/ 0 60000 65536"/>
                  <a:gd name="T12" fmla="*/ 0 60000 65536"/>
                  <a:gd name="T13" fmla="*/ 0 60000 65536"/>
                  <a:gd name="T14" fmla="*/ 0 60000 65536"/>
                  <a:gd name="T15" fmla="*/ 0 w 174"/>
                  <a:gd name="T16" fmla="*/ 0 h 71"/>
                  <a:gd name="T17" fmla="*/ 174 w 174"/>
                  <a:gd name="T18" fmla="*/ 71 h 71"/>
                </a:gdLst>
                <a:ahLst/>
                <a:cxnLst>
                  <a:cxn ang="T10">
                    <a:pos x="T0" y="T1"/>
                  </a:cxn>
                  <a:cxn ang="T11">
                    <a:pos x="T2" y="T3"/>
                  </a:cxn>
                  <a:cxn ang="T12">
                    <a:pos x="T4" y="T5"/>
                  </a:cxn>
                  <a:cxn ang="T13">
                    <a:pos x="T6" y="T7"/>
                  </a:cxn>
                  <a:cxn ang="T14">
                    <a:pos x="T8" y="T9"/>
                  </a:cxn>
                </a:cxnLst>
                <a:rect l="T15" t="T16" r="T17" b="T18"/>
                <a:pathLst>
                  <a:path w="174" h="71">
                    <a:moveTo>
                      <a:pt x="6" y="0"/>
                    </a:moveTo>
                    <a:lnTo>
                      <a:pt x="0" y="15"/>
                    </a:lnTo>
                    <a:lnTo>
                      <a:pt x="169" y="71"/>
                    </a:lnTo>
                    <a:lnTo>
                      <a:pt x="174" y="56"/>
                    </a:lnTo>
                    <a:lnTo>
                      <a:pt x="6"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 name="Freeform 340"/>
              <p:cNvSpPr>
                <a:spLocks/>
              </p:cNvSpPr>
              <p:nvPr/>
            </p:nvSpPr>
            <p:spPr bwMode="auto">
              <a:xfrm rot="-686809">
                <a:off x="582" y="2656"/>
                <a:ext cx="637" cy="97"/>
              </a:xfrm>
              <a:custGeom>
                <a:avLst/>
                <a:gdLst>
                  <a:gd name="T0" fmla="*/ 0 w 854"/>
                  <a:gd name="T1" fmla="*/ 65 h 131"/>
                  <a:gd name="T2" fmla="*/ 6 w 854"/>
                  <a:gd name="T3" fmla="*/ 131 h 131"/>
                  <a:gd name="T4" fmla="*/ 854 w 854"/>
                  <a:gd name="T5" fmla="*/ 65 h 131"/>
                  <a:gd name="T6" fmla="*/ 849 w 854"/>
                  <a:gd name="T7" fmla="*/ 0 h 131"/>
                  <a:gd name="T8" fmla="*/ 0 w 854"/>
                  <a:gd name="T9" fmla="*/ 65 h 131"/>
                  <a:gd name="T10" fmla="*/ 0 60000 65536"/>
                  <a:gd name="T11" fmla="*/ 0 60000 65536"/>
                  <a:gd name="T12" fmla="*/ 0 60000 65536"/>
                  <a:gd name="T13" fmla="*/ 0 60000 65536"/>
                  <a:gd name="T14" fmla="*/ 0 60000 65536"/>
                  <a:gd name="T15" fmla="*/ 0 w 854"/>
                  <a:gd name="T16" fmla="*/ 0 h 131"/>
                  <a:gd name="T17" fmla="*/ 854 w 854"/>
                  <a:gd name="T18" fmla="*/ 131 h 131"/>
                </a:gdLst>
                <a:ahLst/>
                <a:cxnLst>
                  <a:cxn ang="T10">
                    <a:pos x="T0" y="T1"/>
                  </a:cxn>
                  <a:cxn ang="T11">
                    <a:pos x="T2" y="T3"/>
                  </a:cxn>
                  <a:cxn ang="T12">
                    <a:pos x="T4" y="T5"/>
                  </a:cxn>
                  <a:cxn ang="T13">
                    <a:pos x="T6" y="T7"/>
                  </a:cxn>
                  <a:cxn ang="T14">
                    <a:pos x="T8" y="T9"/>
                  </a:cxn>
                </a:cxnLst>
                <a:rect l="T15" t="T16" r="T17" b="T18"/>
                <a:pathLst>
                  <a:path w="854" h="131">
                    <a:moveTo>
                      <a:pt x="0" y="65"/>
                    </a:moveTo>
                    <a:lnTo>
                      <a:pt x="6" y="131"/>
                    </a:lnTo>
                    <a:lnTo>
                      <a:pt x="854" y="65"/>
                    </a:lnTo>
                    <a:lnTo>
                      <a:pt x="849" y="0"/>
                    </a:lnTo>
                    <a:lnTo>
                      <a:pt x="0" y="65"/>
                    </a:lnTo>
                    <a:close/>
                  </a:path>
                </a:pathLst>
              </a:custGeom>
              <a:solidFill>
                <a:srgbClr val="FF0000"/>
              </a:solidFill>
              <a:ln w="9525">
                <a:solidFill>
                  <a:srgbClr val="FF0000"/>
                </a:solidFill>
                <a:round/>
                <a:headEnd/>
                <a:tailEnd/>
              </a:ln>
            </p:spPr>
            <p:txBody>
              <a:bodyPr/>
              <a:lstStyle/>
              <a:p>
                <a:endParaRPr lang="en-US"/>
              </a:p>
            </p:txBody>
          </p:sp>
          <p:sp>
            <p:nvSpPr>
              <p:cNvPr id="248" name="Freeform 341"/>
              <p:cNvSpPr>
                <a:spLocks/>
              </p:cNvSpPr>
              <p:nvPr/>
            </p:nvSpPr>
            <p:spPr bwMode="auto">
              <a:xfrm rot="-686809">
                <a:off x="1231" y="2366"/>
                <a:ext cx="1706" cy="99"/>
              </a:xfrm>
              <a:custGeom>
                <a:avLst/>
                <a:gdLst>
                  <a:gd name="T0" fmla="*/ 0 w 2286"/>
                  <a:gd name="T1" fmla="*/ 65 h 130"/>
                  <a:gd name="T2" fmla="*/ 1 w 2286"/>
                  <a:gd name="T3" fmla="*/ 130 h 130"/>
                  <a:gd name="T4" fmla="*/ 2286 w 2286"/>
                  <a:gd name="T5" fmla="*/ 65 h 130"/>
                  <a:gd name="T6" fmla="*/ 2284 w 2286"/>
                  <a:gd name="T7" fmla="*/ 0 h 130"/>
                  <a:gd name="T8" fmla="*/ 0 w 2286"/>
                  <a:gd name="T9" fmla="*/ 65 h 130"/>
                  <a:gd name="T10" fmla="*/ 0 60000 65536"/>
                  <a:gd name="T11" fmla="*/ 0 60000 65536"/>
                  <a:gd name="T12" fmla="*/ 0 60000 65536"/>
                  <a:gd name="T13" fmla="*/ 0 60000 65536"/>
                  <a:gd name="T14" fmla="*/ 0 60000 65536"/>
                  <a:gd name="T15" fmla="*/ 0 w 2286"/>
                  <a:gd name="T16" fmla="*/ 0 h 130"/>
                  <a:gd name="T17" fmla="*/ 2286 w 2286"/>
                  <a:gd name="T18" fmla="*/ 130 h 130"/>
                </a:gdLst>
                <a:ahLst/>
                <a:cxnLst>
                  <a:cxn ang="T10">
                    <a:pos x="T0" y="T1"/>
                  </a:cxn>
                  <a:cxn ang="T11">
                    <a:pos x="T2" y="T3"/>
                  </a:cxn>
                  <a:cxn ang="T12">
                    <a:pos x="T4" y="T5"/>
                  </a:cxn>
                  <a:cxn ang="T13">
                    <a:pos x="T6" y="T7"/>
                  </a:cxn>
                  <a:cxn ang="T14">
                    <a:pos x="T8" y="T9"/>
                  </a:cxn>
                </a:cxnLst>
                <a:rect l="T15" t="T16" r="T17" b="T18"/>
                <a:pathLst>
                  <a:path w="2286" h="130">
                    <a:moveTo>
                      <a:pt x="0" y="65"/>
                    </a:moveTo>
                    <a:lnTo>
                      <a:pt x="1" y="130"/>
                    </a:lnTo>
                    <a:lnTo>
                      <a:pt x="2286" y="65"/>
                    </a:lnTo>
                    <a:lnTo>
                      <a:pt x="2284" y="0"/>
                    </a:lnTo>
                    <a:lnTo>
                      <a:pt x="0" y="65"/>
                    </a:lnTo>
                    <a:close/>
                  </a:path>
                </a:pathLst>
              </a:custGeom>
              <a:solidFill>
                <a:srgbClr val="FF0000"/>
              </a:solidFill>
              <a:ln w="9525">
                <a:solidFill>
                  <a:srgbClr val="FF0000"/>
                </a:solidFill>
                <a:round/>
                <a:headEnd/>
                <a:tailEnd/>
              </a:ln>
            </p:spPr>
            <p:txBody>
              <a:bodyPr/>
              <a:lstStyle/>
              <a:p>
                <a:endParaRPr lang="en-US"/>
              </a:p>
            </p:txBody>
          </p:sp>
          <p:cxnSp>
            <p:nvCxnSpPr>
              <p:cNvPr id="249" name="Gerade Verbindung 322"/>
              <p:cNvCxnSpPr>
                <a:cxnSpLocks noChangeShapeType="1"/>
              </p:cNvCxnSpPr>
              <p:nvPr/>
            </p:nvCxnSpPr>
            <p:spPr bwMode="auto">
              <a:xfrm>
                <a:off x="2197" y="2398"/>
                <a:ext cx="2619" cy="850"/>
              </a:xfrm>
              <a:prstGeom prst="line">
                <a:avLst/>
              </a:prstGeom>
              <a:noFill/>
              <a:ln w="50800">
                <a:solidFill>
                  <a:srgbClr val="FF0000"/>
                </a:solidFill>
                <a:round/>
                <a:headEnd/>
                <a:tailEnd/>
              </a:ln>
            </p:spPr>
          </p:cxnSp>
          <p:cxnSp>
            <p:nvCxnSpPr>
              <p:cNvPr id="250" name="Gerade Verbindung 323"/>
              <p:cNvCxnSpPr>
                <a:cxnSpLocks noChangeShapeType="1"/>
              </p:cNvCxnSpPr>
              <p:nvPr/>
            </p:nvCxnSpPr>
            <p:spPr bwMode="auto">
              <a:xfrm flipV="1">
                <a:off x="2324" y="864"/>
                <a:ext cx="241" cy="1139"/>
              </a:xfrm>
              <a:prstGeom prst="line">
                <a:avLst/>
              </a:prstGeom>
              <a:noFill/>
              <a:ln w="50800">
                <a:solidFill>
                  <a:srgbClr val="FF0000"/>
                </a:solidFill>
                <a:round/>
                <a:headEnd/>
                <a:tailEnd/>
              </a:ln>
            </p:spPr>
          </p:cxnSp>
          <p:cxnSp>
            <p:nvCxnSpPr>
              <p:cNvPr id="251" name="Gerade Verbindung 328"/>
              <p:cNvCxnSpPr>
                <a:cxnSpLocks noChangeShapeType="1"/>
              </p:cNvCxnSpPr>
              <p:nvPr/>
            </p:nvCxnSpPr>
            <p:spPr bwMode="auto">
              <a:xfrm flipH="1">
                <a:off x="3376" y="2980"/>
                <a:ext cx="623" cy="221"/>
              </a:xfrm>
              <a:prstGeom prst="line">
                <a:avLst/>
              </a:prstGeom>
              <a:noFill/>
              <a:ln w="50800">
                <a:solidFill>
                  <a:srgbClr val="FF0000"/>
                </a:solidFill>
                <a:round/>
                <a:headEnd/>
                <a:tailEnd/>
              </a:ln>
            </p:spPr>
          </p:cxnSp>
          <p:cxnSp>
            <p:nvCxnSpPr>
              <p:cNvPr id="252" name="Gerade Verbindung 329"/>
              <p:cNvCxnSpPr>
                <a:cxnSpLocks noChangeShapeType="1"/>
              </p:cNvCxnSpPr>
              <p:nvPr/>
            </p:nvCxnSpPr>
            <p:spPr bwMode="auto">
              <a:xfrm flipH="1">
                <a:off x="2547" y="2728"/>
                <a:ext cx="683" cy="241"/>
              </a:xfrm>
              <a:prstGeom prst="line">
                <a:avLst/>
              </a:prstGeom>
              <a:noFill/>
              <a:ln w="50800">
                <a:solidFill>
                  <a:srgbClr val="FF0000"/>
                </a:solidFill>
                <a:round/>
                <a:headEnd/>
                <a:tailEnd/>
              </a:ln>
            </p:spPr>
          </p:cxnSp>
          <p:cxnSp>
            <p:nvCxnSpPr>
              <p:cNvPr id="253" name="Gerade Verbindung 331"/>
              <p:cNvCxnSpPr>
                <a:cxnSpLocks noChangeShapeType="1"/>
              </p:cNvCxnSpPr>
              <p:nvPr/>
            </p:nvCxnSpPr>
            <p:spPr bwMode="auto">
              <a:xfrm flipH="1">
                <a:off x="1707" y="1764"/>
                <a:ext cx="669" cy="239"/>
              </a:xfrm>
              <a:prstGeom prst="line">
                <a:avLst/>
              </a:prstGeom>
              <a:noFill/>
              <a:ln w="50800">
                <a:solidFill>
                  <a:srgbClr val="FF0000"/>
                </a:solidFill>
                <a:round/>
                <a:headEnd/>
                <a:tailEnd/>
              </a:ln>
            </p:spPr>
          </p:cxnSp>
          <p:cxnSp>
            <p:nvCxnSpPr>
              <p:cNvPr id="254" name="Gerade Verbindung 332"/>
              <p:cNvCxnSpPr>
                <a:cxnSpLocks noChangeShapeType="1"/>
              </p:cNvCxnSpPr>
              <p:nvPr/>
            </p:nvCxnSpPr>
            <p:spPr bwMode="auto">
              <a:xfrm flipH="1">
                <a:off x="1893" y="1350"/>
                <a:ext cx="573" cy="185"/>
              </a:xfrm>
              <a:prstGeom prst="line">
                <a:avLst/>
              </a:prstGeom>
              <a:noFill/>
              <a:ln w="50800">
                <a:solidFill>
                  <a:srgbClr val="FF0000"/>
                </a:solidFill>
                <a:round/>
                <a:headEnd/>
                <a:tailEnd/>
              </a:ln>
            </p:spPr>
          </p:cxnSp>
          <p:cxnSp>
            <p:nvCxnSpPr>
              <p:cNvPr id="255" name="Gerade Verbindung 336"/>
              <p:cNvCxnSpPr/>
              <p:nvPr/>
            </p:nvCxnSpPr>
            <p:spPr>
              <a:xfrm flipV="1">
                <a:off x="3124" y="2624"/>
                <a:ext cx="179" cy="7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6" name="Gerade Verbindung 337"/>
              <p:cNvCxnSpPr/>
              <p:nvPr/>
            </p:nvCxnSpPr>
            <p:spPr>
              <a:xfrm flipV="1">
                <a:off x="3432" y="2719"/>
                <a:ext cx="179" cy="7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7" name="Gerade Verbindung 338"/>
              <p:cNvCxnSpPr/>
              <p:nvPr/>
            </p:nvCxnSpPr>
            <p:spPr>
              <a:xfrm flipV="1">
                <a:off x="3819" y="2856"/>
                <a:ext cx="145" cy="6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8" name="Gerade Verbindung 340"/>
              <p:cNvCxnSpPr/>
              <p:nvPr/>
            </p:nvCxnSpPr>
            <p:spPr>
              <a:xfrm flipV="1">
                <a:off x="4083" y="2954"/>
                <a:ext cx="105" cy="4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9" name="Gerade Verbindung 344"/>
              <p:cNvCxnSpPr/>
              <p:nvPr/>
            </p:nvCxnSpPr>
            <p:spPr>
              <a:xfrm flipV="1">
                <a:off x="4392" y="3064"/>
                <a:ext cx="81" cy="3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0" name="Gerade Verbindung 347"/>
              <p:cNvCxnSpPr/>
              <p:nvPr/>
            </p:nvCxnSpPr>
            <p:spPr>
              <a:xfrm flipV="1">
                <a:off x="2390" y="1690"/>
                <a:ext cx="270" cy="2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1" name="Gerade Verbindung 348"/>
              <p:cNvCxnSpPr/>
              <p:nvPr/>
            </p:nvCxnSpPr>
            <p:spPr>
              <a:xfrm flipV="1">
                <a:off x="2435" y="1425"/>
                <a:ext cx="220" cy="1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2" name="Gerade Verbindung 350"/>
              <p:cNvCxnSpPr/>
              <p:nvPr/>
            </p:nvCxnSpPr>
            <p:spPr>
              <a:xfrm flipV="1">
                <a:off x="2471" y="1238"/>
                <a:ext cx="175" cy="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3" name="Gerade Verbindung 352"/>
              <p:cNvCxnSpPr/>
              <p:nvPr/>
            </p:nvCxnSpPr>
            <p:spPr>
              <a:xfrm flipV="1">
                <a:off x="2507" y="1140"/>
                <a:ext cx="133" cy="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4" name="Gerade Verbindung 354"/>
              <p:cNvCxnSpPr/>
              <p:nvPr/>
            </p:nvCxnSpPr>
            <p:spPr>
              <a:xfrm flipV="1">
                <a:off x="2541" y="970"/>
                <a:ext cx="95" cy="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5" name="Gerade Verbindung 357"/>
              <p:cNvCxnSpPr/>
              <p:nvPr/>
            </p:nvCxnSpPr>
            <p:spPr>
              <a:xfrm>
                <a:off x="4573" y="1779"/>
                <a:ext cx="800" cy="20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6" name="Gerade Verbindung 361"/>
              <p:cNvCxnSpPr/>
              <p:nvPr/>
            </p:nvCxnSpPr>
            <p:spPr>
              <a:xfrm flipH="1">
                <a:off x="4583" y="791"/>
                <a:ext cx="449" cy="96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67" name="Ellipse 363"/>
              <p:cNvSpPr/>
              <p:nvPr/>
            </p:nvSpPr>
            <p:spPr>
              <a:xfrm>
                <a:off x="455" y="2294"/>
                <a:ext cx="877" cy="851"/>
              </a:xfrm>
              <a:prstGeom prst="ellipse">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400"/>
              </a:p>
            </p:txBody>
          </p:sp>
          <p:sp>
            <p:nvSpPr>
              <p:cNvPr id="268" name="Freeform 342"/>
              <p:cNvSpPr>
                <a:spLocks/>
              </p:cNvSpPr>
              <p:nvPr/>
            </p:nvSpPr>
            <p:spPr bwMode="auto">
              <a:xfrm rot="-686809">
                <a:off x="2931" y="1902"/>
                <a:ext cx="1704" cy="167"/>
              </a:xfrm>
              <a:custGeom>
                <a:avLst/>
                <a:gdLst>
                  <a:gd name="T0" fmla="*/ 0 w 1702"/>
                  <a:gd name="T1" fmla="*/ 131 h 196"/>
                  <a:gd name="T2" fmla="*/ 5 w 1702"/>
                  <a:gd name="T3" fmla="*/ 196 h 196"/>
                  <a:gd name="T4" fmla="*/ 1702 w 1702"/>
                  <a:gd name="T5" fmla="*/ 65 h 196"/>
                  <a:gd name="T6" fmla="*/ 1697 w 1702"/>
                  <a:gd name="T7" fmla="*/ 0 h 196"/>
                  <a:gd name="T8" fmla="*/ 0 w 1702"/>
                  <a:gd name="T9" fmla="*/ 131 h 196"/>
                  <a:gd name="T10" fmla="*/ 0 60000 65536"/>
                  <a:gd name="T11" fmla="*/ 0 60000 65536"/>
                  <a:gd name="T12" fmla="*/ 0 60000 65536"/>
                  <a:gd name="T13" fmla="*/ 0 60000 65536"/>
                  <a:gd name="T14" fmla="*/ 0 60000 65536"/>
                  <a:gd name="T15" fmla="*/ 0 w 1702"/>
                  <a:gd name="T16" fmla="*/ 0 h 196"/>
                  <a:gd name="T17" fmla="*/ 1702 w 1702"/>
                  <a:gd name="T18" fmla="*/ 196 h 196"/>
                </a:gdLst>
                <a:ahLst/>
                <a:cxnLst>
                  <a:cxn ang="T10">
                    <a:pos x="T0" y="T1"/>
                  </a:cxn>
                  <a:cxn ang="T11">
                    <a:pos x="T2" y="T3"/>
                  </a:cxn>
                  <a:cxn ang="T12">
                    <a:pos x="T4" y="T5"/>
                  </a:cxn>
                  <a:cxn ang="T13">
                    <a:pos x="T6" y="T7"/>
                  </a:cxn>
                  <a:cxn ang="T14">
                    <a:pos x="T8" y="T9"/>
                  </a:cxn>
                </a:cxnLst>
                <a:rect l="T15" t="T16" r="T17" b="T18"/>
                <a:pathLst>
                  <a:path w="1702" h="196">
                    <a:moveTo>
                      <a:pt x="0" y="131"/>
                    </a:moveTo>
                    <a:lnTo>
                      <a:pt x="5" y="196"/>
                    </a:lnTo>
                    <a:lnTo>
                      <a:pt x="1702" y="65"/>
                    </a:lnTo>
                    <a:lnTo>
                      <a:pt x="1697" y="0"/>
                    </a:lnTo>
                    <a:lnTo>
                      <a:pt x="0" y="131"/>
                    </a:lnTo>
                    <a:close/>
                  </a:path>
                </a:pathLst>
              </a:custGeom>
              <a:solidFill>
                <a:srgbClr val="FF0000"/>
              </a:solidFill>
              <a:ln w="9525">
                <a:solidFill>
                  <a:srgbClr val="FF0000"/>
                </a:solidFill>
                <a:round/>
                <a:headEnd/>
                <a:tailEnd/>
              </a:ln>
            </p:spPr>
            <p:txBody>
              <a:bodyPr/>
              <a:lstStyle/>
              <a:p>
                <a:endParaRPr lang="en-US"/>
              </a:p>
            </p:txBody>
          </p:sp>
          <p:pic>
            <p:nvPicPr>
              <p:cNvPr id="269" name="Grafik 367" descr="antenne.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4" y="1393"/>
                <a:ext cx="279" cy="29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0" name="Grafik 369" descr="antenne.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821271" flipV="1">
                <a:off x="3742" y="2304"/>
                <a:ext cx="278" cy="29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1" name="Grafik 370" descr="antenne2.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05" y="1714"/>
                <a:ext cx="504" cy="29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272" name="Gerade Verbindung mit Pfeil 373"/>
              <p:cNvCxnSpPr/>
              <p:nvPr/>
            </p:nvCxnSpPr>
            <p:spPr>
              <a:xfrm>
                <a:off x="449" y="1125"/>
                <a:ext cx="2" cy="143"/>
              </a:xfrm>
              <a:prstGeom prst="straightConnector1">
                <a:avLst/>
              </a:prstGeom>
              <a:ln w="28575">
                <a:solidFill>
                  <a:srgbClr val="FF9900"/>
                </a:solidFill>
                <a:tailEnd type="arrow"/>
              </a:ln>
            </p:spPr>
            <p:style>
              <a:lnRef idx="1">
                <a:schemeClr val="accent1"/>
              </a:lnRef>
              <a:fillRef idx="0">
                <a:schemeClr val="accent1"/>
              </a:fillRef>
              <a:effectRef idx="0">
                <a:schemeClr val="accent1"/>
              </a:effectRef>
              <a:fontRef idx="minor">
                <a:schemeClr val="tx1"/>
              </a:fontRef>
            </p:style>
          </p:cxnSp>
          <p:pic>
            <p:nvPicPr>
              <p:cNvPr id="273" name="Picture 34" descr="EMA WP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94" y="2549"/>
                <a:ext cx="576" cy="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4" name="Gerade Verbindung mit Pfeil 377"/>
              <p:cNvCxnSpPr/>
              <p:nvPr/>
            </p:nvCxnSpPr>
            <p:spPr>
              <a:xfrm flipH="1">
                <a:off x="4182" y="2779"/>
                <a:ext cx="480" cy="18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5" name="Gerade Verbindung mit Pfeil 379"/>
              <p:cNvCxnSpPr/>
              <p:nvPr/>
            </p:nvCxnSpPr>
            <p:spPr>
              <a:xfrm flipH="1">
                <a:off x="3630" y="2710"/>
                <a:ext cx="1012" cy="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6" name="Gerade Verbindung mit Pfeil 380"/>
              <p:cNvCxnSpPr/>
              <p:nvPr/>
            </p:nvCxnSpPr>
            <p:spPr>
              <a:xfrm flipH="1">
                <a:off x="3990" y="2755"/>
                <a:ext cx="651" cy="8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277" name="Grafik 410" descr="cockpit2.em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547"/>
                <a:ext cx="1818" cy="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Picture 8" descr="Airbus A380 CPIOM_02_klei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0" y="3161"/>
                <a:ext cx="732" cy="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9" name="Object 2"/>
              <p:cNvGraphicFramePr>
                <a:graphicFrameLocks noChangeAspect="1"/>
              </p:cNvGraphicFramePr>
              <p:nvPr/>
            </p:nvGraphicFramePr>
            <p:xfrm>
              <a:off x="1476" y="3167"/>
              <a:ext cx="816" cy="334"/>
            </p:xfrm>
            <a:graphic>
              <a:graphicData uri="http://schemas.openxmlformats.org/presentationml/2006/ole">
                <mc:AlternateContent xmlns:mc="http://schemas.openxmlformats.org/markup-compatibility/2006">
                  <mc:Choice xmlns:v="urn:schemas-microsoft-com:vml" Requires="v">
                    <p:oleObj spid="_x0000_s1122" name="Photo Editor Photo" r:id="rId12" imgW="3352381" imgH="1371429" progId="MSPhotoEd.3">
                      <p:embed/>
                    </p:oleObj>
                  </mc:Choice>
                  <mc:Fallback>
                    <p:oleObj name="Photo Editor Photo" r:id="rId12" imgW="3352381" imgH="1371429" progId="MSPhotoEd.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76" y="3167"/>
                            <a:ext cx="816" cy="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80" name="Gerade Verbindung mit Pfeil 414"/>
              <p:cNvCxnSpPr/>
              <p:nvPr/>
            </p:nvCxnSpPr>
            <p:spPr>
              <a:xfrm flipV="1">
                <a:off x="1322" y="2844"/>
                <a:ext cx="310" cy="32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81" name="Gerade Verbindung mit Pfeil 416"/>
              <p:cNvCxnSpPr/>
              <p:nvPr/>
            </p:nvCxnSpPr>
            <p:spPr>
              <a:xfrm flipV="1">
                <a:off x="1884" y="2633"/>
                <a:ext cx="433" cy="53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282" name="Grafik 422" descr="airbus-a380-1.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4" y="3024"/>
                <a:ext cx="582" cy="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3" name="Gerade Verbindung mit Pfeil 423"/>
              <p:cNvCxnSpPr/>
              <p:nvPr/>
            </p:nvCxnSpPr>
            <p:spPr>
              <a:xfrm flipV="1">
                <a:off x="355" y="2928"/>
                <a:ext cx="149" cy="131"/>
              </a:xfrm>
              <a:prstGeom prst="straightConnector1">
                <a:avLst/>
              </a:prstGeom>
              <a:ln w="38100">
                <a:solidFill>
                  <a:srgbClr val="FF9900"/>
                </a:solidFill>
                <a:tailEnd type="arrow"/>
              </a:ln>
            </p:spPr>
            <p:style>
              <a:lnRef idx="1">
                <a:schemeClr val="accent1"/>
              </a:lnRef>
              <a:fillRef idx="0">
                <a:schemeClr val="accent1"/>
              </a:fillRef>
              <a:effectRef idx="0">
                <a:schemeClr val="accent1"/>
              </a:effectRef>
              <a:fontRef idx="minor">
                <a:schemeClr val="tx1"/>
              </a:fontRef>
            </p:style>
          </p:cxnSp>
          <p:pic>
            <p:nvPicPr>
              <p:cNvPr id="284" name="Grafik 428" descr="Korean-Air-A380-Economy-Class-Cabin-IFE-Screens.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862" y="654"/>
                <a:ext cx="1400"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 name="Grafik 429" descr="befca4d862.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091" y="536"/>
                <a:ext cx="1179"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6" name="Gerade Verbindung mit Pfeil 366"/>
              <p:cNvCxnSpPr/>
              <p:nvPr/>
            </p:nvCxnSpPr>
            <p:spPr>
              <a:xfrm>
                <a:off x="663" y="1916"/>
                <a:ext cx="123" cy="399"/>
              </a:xfrm>
              <a:prstGeom prst="straightConnector1">
                <a:avLst/>
              </a:prstGeom>
              <a:ln w="38100">
                <a:solidFill>
                  <a:srgbClr val="FF9900"/>
                </a:solidFill>
                <a:tailEnd type="arrow"/>
              </a:ln>
            </p:spPr>
            <p:style>
              <a:lnRef idx="1">
                <a:schemeClr val="accent1"/>
              </a:lnRef>
              <a:fillRef idx="0">
                <a:schemeClr val="accent1"/>
              </a:fillRef>
              <a:effectRef idx="0">
                <a:schemeClr val="accent1"/>
              </a:effectRef>
              <a:fontRef idx="minor">
                <a:schemeClr val="tx1"/>
              </a:fontRef>
            </p:style>
          </p:cxnSp>
        </p:grpSp>
      </p:grpSp>
      <p:pic>
        <p:nvPicPr>
          <p:cNvPr id="287" name="Picture 292" descr="Samsung Galaxy SIII"/>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409906" y="2941879"/>
            <a:ext cx="1538832" cy="864945"/>
          </a:xfrm>
          <a:prstGeom prst="rect">
            <a:avLst/>
          </a:prstGeom>
          <a:noFill/>
          <a:extLst>
            <a:ext uri="{909E8E84-426E-40DD-AFC4-6F175D3DCCD1}">
              <a14:hiddenFill xmlns:a14="http://schemas.microsoft.com/office/drawing/2010/main">
                <a:solidFill>
                  <a:srgbClr val="FFFFFF"/>
                </a:solidFill>
              </a14:hiddenFill>
            </a:ext>
          </a:extLst>
        </p:spPr>
      </p:pic>
      <p:sp>
        <p:nvSpPr>
          <p:cNvPr id="289" name="Text Box 289"/>
          <p:cNvSpPr txBox="1">
            <a:spLocks noChangeArrowheads="1"/>
          </p:cNvSpPr>
          <p:nvPr/>
        </p:nvSpPr>
        <p:spPr bwMode="auto">
          <a:xfrm>
            <a:off x="4913132" y="3733800"/>
            <a:ext cx="4035606" cy="2754600"/>
          </a:xfrm>
          <a:prstGeom prst="rect">
            <a:avLst/>
          </a:prstGeom>
          <a:solidFill>
            <a:srgbClr val="644998"/>
          </a:solidFill>
          <a:ln w="9525">
            <a:solidFill>
              <a:schemeClr val="tx1"/>
            </a:solidFill>
            <a:miter lim="800000"/>
            <a:headEnd/>
            <a:tailEnd/>
          </a:ln>
          <a:effectLst/>
          <a:extLst/>
        </p:spPr>
        <p:txBody>
          <a:bodyPr wrap="square">
            <a:spAutoFit/>
          </a:bodyPr>
          <a:lstStyle>
            <a:lvl1pPr marL="180975" indent="-180975">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r>
              <a:rPr lang="en-US" altLang="en-US" dirty="0">
                <a:solidFill>
                  <a:schemeClr val="bg1"/>
                </a:solidFill>
                <a:latin typeface="+mn-lt"/>
              </a:rPr>
              <a:t>Increase of electronic </a:t>
            </a:r>
            <a:r>
              <a:rPr lang="en-US" altLang="en-US" dirty="0" smtClean="0">
                <a:solidFill>
                  <a:schemeClr val="bg1"/>
                </a:solidFill>
                <a:latin typeface="+mn-lt"/>
              </a:rPr>
              <a:t>systems, especially</a:t>
            </a:r>
            <a:endParaRPr lang="en-US" altLang="en-US" dirty="0">
              <a:solidFill>
                <a:schemeClr val="bg1"/>
              </a:solidFill>
              <a:latin typeface="+mn-lt"/>
            </a:endParaRPr>
          </a:p>
          <a:p>
            <a:r>
              <a:rPr lang="en-US" altLang="en-US" dirty="0" smtClean="0">
                <a:solidFill>
                  <a:schemeClr val="bg1"/>
                </a:solidFill>
                <a:latin typeface="+mn-lt"/>
              </a:rPr>
              <a:t>as </a:t>
            </a:r>
            <a:r>
              <a:rPr lang="en-US" altLang="en-US" dirty="0">
                <a:solidFill>
                  <a:schemeClr val="bg1"/>
                </a:solidFill>
                <a:latin typeface="+mn-lt"/>
              </a:rPr>
              <a:t>Embedded Systems, is required </a:t>
            </a:r>
            <a:r>
              <a:rPr lang="en-US" altLang="en-US" dirty="0" smtClean="0">
                <a:solidFill>
                  <a:schemeClr val="bg1"/>
                </a:solidFill>
                <a:latin typeface="+mn-lt"/>
              </a:rPr>
              <a:t>for:</a:t>
            </a:r>
          </a:p>
          <a:p>
            <a:endParaRPr lang="en-US" altLang="en-US" dirty="0">
              <a:solidFill>
                <a:schemeClr val="bg1"/>
              </a:solidFill>
              <a:latin typeface="+mn-lt"/>
            </a:endParaRPr>
          </a:p>
          <a:p>
            <a:pPr>
              <a:spcAft>
                <a:spcPct val="10000"/>
              </a:spcAft>
              <a:buFontTx/>
              <a:buChar char="•"/>
            </a:pPr>
            <a:r>
              <a:rPr lang="en-US" altLang="en-US" dirty="0">
                <a:solidFill>
                  <a:schemeClr val="bg1"/>
                </a:solidFill>
                <a:latin typeface="+mn-lt"/>
              </a:rPr>
              <a:t>mastering complexity</a:t>
            </a:r>
          </a:p>
          <a:p>
            <a:pPr>
              <a:spcAft>
                <a:spcPct val="10000"/>
              </a:spcAft>
              <a:buFontTx/>
              <a:buChar char="•"/>
            </a:pPr>
            <a:r>
              <a:rPr lang="en-US" altLang="en-US" dirty="0">
                <a:solidFill>
                  <a:schemeClr val="bg1"/>
                </a:solidFill>
                <a:latin typeface="+mn-lt"/>
              </a:rPr>
              <a:t>meeting environmental challenges</a:t>
            </a:r>
          </a:p>
          <a:p>
            <a:pPr>
              <a:spcAft>
                <a:spcPct val="10000"/>
              </a:spcAft>
              <a:buFontTx/>
              <a:buChar char="•"/>
            </a:pPr>
            <a:r>
              <a:rPr lang="en-US" altLang="en-US" dirty="0">
                <a:solidFill>
                  <a:schemeClr val="bg1"/>
                </a:solidFill>
                <a:latin typeface="+mn-lt"/>
              </a:rPr>
              <a:t>competitiveness</a:t>
            </a:r>
          </a:p>
          <a:p>
            <a:pPr>
              <a:spcAft>
                <a:spcPct val="10000"/>
              </a:spcAft>
              <a:buFontTx/>
              <a:buChar char="•"/>
            </a:pPr>
            <a:r>
              <a:rPr lang="en-US" altLang="en-US" dirty="0">
                <a:solidFill>
                  <a:schemeClr val="bg1"/>
                </a:solidFill>
                <a:latin typeface="+mn-lt"/>
              </a:rPr>
              <a:t>cost </a:t>
            </a:r>
            <a:r>
              <a:rPr lang="en-US" altLang="en-US" dirty="0" smtClean="0">
                <a:solidFill>
                  <a:schemeClr val="bg1"/>
                </a:solidFill>
                <a:latin typeface="+mn-lt"/>
              </a:rPr>
              <a:t>efficiency</a:t>
            </a:r>
          </a:p>
          <a:p>
            <a:pPr>
              <a:spcAft>
                <a:spcPct val="10000"/>
              </a:spcAft>
              <a:buFontTx/>
              <a:buChar char="•"/>
            </a:pPr>
            <a:endParaRPr lang="en-US" altLang="en-US" dirty="0">
              <a:solidFill>
                <a:schemeClr val="bg1"/>
              </a:solidFill>
              <a:latin typeface="+mn-lt"/>
            </a:endParaRPr>
          </a:p>
          <a:p>
            <a:pPr>
              <a:spcAft>
                <a:spcPct val="10000"/>
              </a:spcAft>
            </a:pPr>
            <a:r>
              <a:rPr lang="en-US" altLang="en-US" dirty="0">
                <a:solidFill>
                  <a:schemeClr val="bg1"/>
                </a:solidFill>
                <a:latin typeface="+mn-lt"/>
              </a:rPr>
              <a:t>This impact will even increase </a:t>
            </a:r>
            <a:r>
              <a:rPr lang="en-US" altLang="en-US" sz="2000" dirty="0">
                <a:solidFill>
                  <a:schemeClr val="bg1"/>
                </a:solidFill>
                <a:latin typeface="+mn-lt"/>
              </a:rPr>
              <a:t>!</a:t>
            </a:r>
          </a:p>
        </p:txBody>
      </p:sp>
    </p:spTree>
    <p:extLst>
      <p:ext uri="{BB962C8B-B14F-4D97-AF65-F5344CB8AC3E}">
        <p14:creationId xmlns:p14="http://schemas.microsoft.com/office/powerpoint/2010/main" val="2789324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ARTEMIS-IA </a:t>
            </a:r>
            <a:r>
              <a:rPr lang="en-US" dirty="0" smtClean="0"/>
              <a:t>Focus Areas</a:t>
            </a:r>
            <a:endParaRPr lang="nl-NL" dirty="0"/>
          </a:p>
        </p:txBody>
      </p:sp>
      <p:sp>
        <p:nvSpPr>
          <p:cNvPr id="3" name="Rectangle 2"/>
          <p:cNvSpPr/>
          <p:nvPr/>
        </p:nvSpPr>
        <p:spPr>
          <a:xfrm>
            <a:off x="480646" y="1600200"/>
            <a:ext cx="7672754" cy="1631216"/>
          </a:xfrm>
          <a:prstGeom prst="rect">
            <a:avLst/>
          </a:prstGeom>
        </p:spPr>
        <p:txBody>
          <a:bodyPr wrap="square">
            <a:spAutoFit/>
          </a:bodyPr>
          <a:lstStyle/>
          <a:p>
            <a:pPr algn="ctr"/>
            <a:r>
              <a:rPr lang="en-US" sz="2000" dirty="0"/>
              <a:t>ARTEMIS Industry Association is the association </a:t>
            </a:r>
          </a:p>
          <a:p>
            <a:pPr algn="ctr"/>
            <a:r>
              <a:rPr lang="en-US" sz="2000" dirty="0"/>
              <a:t>for actors in </a:t>
            </a:r>
            <a:r>
              <a:rPr lang="en-US" sz="2000" dirty="0" smtClean="0"/>
              <a:t>Embedded Intelligent Systems within </a:t>
            </a:r>
            <a:r>
              <a:rPr lang="en-US" sz="2000" dirty="0"/>
              <a:t>Europe. </a:t>
            </a:r>
          </a:p>
          <a:p>
            <a:pPr algn="ctr"/>
            <a:endParaRPr lang="en-US" sz="2000" dirty="0"/>
          </a:p>
          <a:p>
            <a:pPr algn="ctr"/>
            <a:r>
              <a:rPr lang="en-US" sz="2000" dirty="0"/>
              <a:t>ARTEMIS Industry Association has </a:t>
            </a:r>
            <a:r>
              <a:rPr lang="en-US" sz="2000" dirty="0" smtClean="0"/>
              <a:t>3 </a:t>
            </a:r>
            <a:r>
              <a:rPr lang="en-US" sz="2000" dirty="0"/>
              <a:t>main focus areas in </a:t>
            </a:r>
            <a:r>
              <a:rPr lang="en-US" sz="2000" dirty="0" smtClean="0"/>
              <a:t>Embedded Intelligence:</a:t>
            </a:r>
            <a:r>
              <a:rPr lang="en-US" sz="2000" b="1" dirty="0">
                <a:solidFill>
                  <a:srgbClr val="007EAD"/>
                </a:solidFill>
              </a:rPr>
              <a:t>	</a:t>
            </a:r>
            <a:endParaRPr lang="nl-NL" sz="2000" b="1" dirty="0">
              <a:solidFill>
                <a:srgbClr val="007EAD"/>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646" y="3657600"/>
            <a:ext cx="1384127" cy="138412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3662190"/>
            <a:ext cx="1384127" cy="138412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9823" y="3657599"/>
            <a:ext cx="1384127" cy="1384127"/>
          </a:xfrm>
          <a:prstGeom prst="rect">
            <a:avLst/>
          </a:prstGeom>
        </p:spPr>
      </p:pic>
      <p:sp>
        <p:nvSpPr>
          <p:cNvPr id="11" name="TextBox 10"/>
          <p:cNvSpPr txBox="1"/>
          <p:nvPr/>
        </p:nvSpPr>
        <p:spPr>
          <a:xfrm>
            <a:off x="35804" y="5257800"/>
            <a:ext cx="3316995" cy="646331"/>
          </a:xfrm>
          <a:prstGeom prst="rect">
            <a:avLst/>
          </a:prstGeom>
          <a:noFill/>
        </p:spPr>
        <p:txBody>
          <a:bodyPr wrap="square" rtlCol="0">
            <a:spAutoFit/>
          </a:bodyPr>
          <a:lstStyle/>
          <a:p>
            <a:r>
              <a:rPr lang="en-US" dirty="0" smtClean="0"/>
              <a:t>Embedded &amp; Cyber-Physical 	Systems</a:t>
            </a:r>
            <a:endParaRPr lang="en-US" dirty="0"/>
          </a:p>
        </p:txBody>
      </p:sp>
      <p:sp>
        <p:nvSpPr>
          <p:cNvPr id="12" name="TextBox 11"/>
          <p:cNvSpPr txBox="1"/>
          <p:nvPr/>
        </p:nvSpPr>
        <p:spPr>
          <a:xfrm>
            <a:off x="3581400" y="5214387"/>
            <a:ext cx="2438400" cy="369332"/>
          </a:xfrm>
          <a:prstGeom prst="rect">
            <a:avLst/>
          </a:prstGeom>
          <a:noFill/>
        </p:spPr>
        <p:txBody>
          <a:bodyPr wrap="square" rtlCol="0">
            <a:spAutoFit/>
          </a:bodyPr>
          <a:lstStyle/>
          <a:p>
            <a:r>
              <a:rPr lang="en-US" dirty="0" smtClean="0"/>
              <a:t>Internet of Things</a:t>
            </a:r>
            <a:endParaRPr lang="en-US" dirty="0"/>
          </a:p>
        </p:txBody>
      </p:sp>
      <p:sp>
        <p:nvSpPr>
          <p:cNvPr id="13" name="TextBox 12"/>
          <p:cNvSpPr txBox="1"/>
          <p:nvPr/>
        </p:nvSpPr>
        <p:spPr>
          <a:xfrm>
            <a:off x="6858000" y="5242196"/>
            <a:ext cx="2438400" cy="369332"/>
          </a:xfrm>
          <a:prstGeom prst="rect">
            <a:avLst/>
          </a:prstGeom>
          <a:noFill/>
        </p:spPr>
        <p:txBody>
          <a:bodyPr wrap="square" rtlCol="0">
            <a:spAutoFit/>
          </a:bodyPr>
          <a:lstStyle/>
          <a:p>
            <a:r>
              <a:rPr lang="en-US" dirty="0" smtClean="0"/>
              <a:t>Digital Platforms</a:t>
            </a:r>
            <a:endParaRPr lang="en-US" dirty="0"/>
          </a:p>
        </p:txBody>
      </p:sp>
    </p:spTree>
    <p:extLst>
      <p:ext uri="{BB962C8B-B14F-4D97-AF65-F5344CB8AC3E}">
        <p14:creationId xmlns:p14="http://schemas.microsoft.com/office/powerpoint/2010/main" val="1329742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Embedded CPS?</a:t>
            </a:r>
            <a:endParaRPr lang="en-US" dirty="0"/>
          </a:p>
        </p:txBody>
      </p:sp>
      <p:sp>
        <p:nvSpPr>
          <p:cNvPr id="3" name="Content Placeholder 2"/>
          <p:cNvSpPr>
            <a:spLocks noGrp="1"/>
          </p:cNvSpPr>
          <p:nvPr>
            <p:ph idx="1"/>
          </p:nvPr>
        </p:nvSpPr>
        <p:spPr>
          <a:xfrm>
            <a:off x="457200" y="1417638"/>
            <a:ext cx="8074937" cy="4427298"/>
          </a:xfrm>
        </p:spPr>
        <p:txBody>
          <a:bodyPr>
            <a:noAutofit/>
          </a:bodyPr>
          <a:lstStyle/>
          <a:p>
            <a:r>
              <a:rPr lang="en-US" sz="2000" dirty="0" smtClean="0"/>
              <a:t>Cyber Physical Systems not (well) understood by the public and politicians</a:t>
            </a:r>
          </a:p>
          <a:p>
            <a:pPr lvl="1"/>
            <a:r>
              <a:rPr lang="en-US" sz="2000" dirty="0" smtClean="0"/>
              <a:t>NOT related to Cyberspace</a:t>
            </a:r>
          </a:p>
          <a:p>
            <a:pPr lvl="1"/>
            <a:r>
              <a:rPr lang="en-US" sz="2000" dirty="0" smtClean="0"/>
              <a:t>NOT related to Cybercrime</a:t>
            </a:r>
          </a:p>
          <a:p>
            <a:pPr lvl="1"/>
            <a:r>
              <a:rPr lang="en-US" sz="2000" dirty="0" smtClean="0"/>
              <a:t>Related to </a:t>
            </a:r>
            <a:r>
              <a:rPr lang="en-US" sz="2000" b="1" dirty="0" smtClean="0"/>
              <a:t>Cybernetics,</a:t>
            </a:r>
            <a:r>
              <a:rPr lang="en-US" sz="2000" dirty="0" smtClean="0"/>
              <a:t> a term coined by Norbert Wiener in 1942</a:t>
            </a:r>
          </a:p>
          <a:p>
            <a:pPr lvl="2"/>
            <a:r>
              <a:rPr lang="en-US" sz="1600" dirty="0"/>
              <a:t>Wiener derived the term from the Greek </a:t>
            </a:r>
            <a:r>
              <a:rPr lang="en-US" sz="1600" dirty="0" err="1"/>
              <a:t>κυ</a:t>
            </a:r>
            <a:r>
              <a:rPr lang="en-US" sz="1600" dirty="0"/>
              <a:t>β</a:t>
            </a:r>
            <a:r>
              <a:rPr lang="en-US" sz="1600" dirty="0" err="1"/>
              <a:t>ερνητης</a:t>
            </a:r>
            <a:r>
              <a:rPr lang="en-US" sz="1600" dirty="0"/>
              <a:t> (</a:t>
            </a:r>
            <a:r>
              <a:rPr lang="en-US" sz="1600" dirty="0" err="1"/>
              <a:t>kybernetes</a:t>
            </a:r>
            <a:r>
              <a:rPr lang="en-US" sz="1600" dirty="0"/>
              <a:t>), meaning </a:t>
            </a:r>
            <a:r>
              <a:rPr lang="en-US" sz="1600" dirty="0" smtClean="0"/>
              <a:t>helmsman</a:t>
            </a:r>
            <a:r>
              <a:rPr lang="en-US" sz="1600" dirty="0"/>
              <a:t>, governor, pilot, or </a:t>
            </a:r>
            <a:r>
              <a:rPr lang="en-US" sz="1600" dirty="0" smtClean="0"/>
              <a:t>rudder</a:t>
            </a:r>
          </a:p>
          <a:p>
            <a:pPr lvl="2"/>
            <a:r>
              <a:rPr lang="en-US" sz="1600" dirty="0"/>
              <a:t>During World War II, Wiener pioneered technology for the automatic aiming and firing of anti-aircraft guns. Although the mechanisms he used did not involve digital computers, the principles involved are similar to those used today in a huge variety of computer- based feedback</a:t>
            </a:r>
            <a:r>
              <a:rPr lang="en-US" sz="1600" dirty="0">
                <a:solidFill>
                  <a:srgbClr val="1919CC"/>
                </a:solidFill>
              </a:rPr>
              <a:t> </a:t>
            </a:r>
            <a:r>
              <a:rPr lang="en-US" sz="1600" dirty="0"/>
              <a:t>control systems.</a:t>
            </a:r>
          </a:p>
          <a:p>
            <a:pPr lvl="2"/>
            <a:endParaRPr lang="en-US" sz="1600" dirty="0" smtClean="0"/>
          </a:p>
          <a:p>
            <a:r>
              <a:rPr lang="en-US" sz="2000" dirty="0" smtClean="0"/>
              <a:t>For the public and politicians we better use the expression Embedded Intelligence </a:t>
            </a:r>
            <a:endParaRPr lang="en-US" sz="2000" dirty="0"/>
          </a:p>
        </p:txBody>
      </p:sp>
    </p:spTree>
    <p:extLst>
      <p:ext uri="{BB962C8B-B14F-4D97-AF65-F5344CB8AC3E}">
        <p14:creationId xmlns:p14="http://schemas.microsoft.com/office/powerpoint/2010/main" val="1193508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Cyber-Physical Systems vs Embedded Systems</a:t>
            </a:r>
          </a:p>
        </p:txBody>
      </p:sp>
      <p:sp>
        <p:nvSpPr>
          <p:cNvPr id="3" name="Content Placeholder 2"/>
          <p:cNvSpPr>
            <a:spLocks noGrp="1"/>
          </p:cNvSpPr>
          <p:nvPr>
            <p:ph idx="1"/>
          </p:nvPr>
        </p:nvSpPr>
        <p:spPr/>
        <p:txBody>
          <a:bodyPr>
            <a:normAutofit fontScale="92500"/>
          </a:bodyPr>
          <a:lstStyle/>
          <a:p>
            <a:r>
              <a:rPr lang="en-US" dirty="0" smtClean="0"/>
              <a:t>As indicated by Edward </a:t>
            </a:r>
            <a:r>
              <a:rPr lang="en-US" dirty="0" smtClean="0"/>
              <a:t>Lee at all* Cyber-Physical </a:t>
            </a:r>
            <a:r>
              <a:rPr lang="en-US" dirty="0" smtClean="0"/>
              <a:t>Systems and Embedded Systems are in most cases </a:t>
            </a:r>
            <a:r>
              <a:rPr lang="en-US" dirty="0" smtClean="0"/>
              <a:t>identical </a:t>
            </a:r>
            <a:r>
              <a:rPr lang="en-US" dirty="0" smtClean="0"/>
              <a:t>but different in their (model) description including the various continuous dynamics of the involved physical processes, often described using differential equations in combination with models of </a:t>
            </a:r>
            <a:r>
              <a:rPr lang="en-US" dirty="0" smtClean="0"/>
              <a:t>software</a:t>
            </a:r>
          </a:p>
          <a:p>
            <a:pPr marL="0" indent="0">
              <a:buNone/>
            </a:pPr>
            <a:r>
              <a:rPr lang="en-US" sz="2400" dirty="0" smtClean="0"/>
              <a:t>*</a:t>
            </a:r>
            <a:r>
              <a:rPr lang="en-US" sz="1900" dirty="0" smtClean="0"/>
              <a:t>See Part </a:t>
            </a:r>
            <a:r>
              <a:rPr lang="en-US" sz="1900" dirty="0"/>
              <a:t>1 of the Book “System Design, Modeling, and Simulation using Ptolemy II” </a:t>
            </a:r>
            <a:r>
              <a:rPr lang="en-US" sz="1900" dirty="0" smtClean="0"/>
              <a:t>(Sidebar </a:t>
            </a:r>
            <a:r>
              <a:rPr lang="en-US" sz="1900" dirty="0"/>
              <a:t>on page 4)</a:t>
            </a:r>
            <a:r>
              <a:rPr lang="en-US" sz="3000" dirty="0"/>
              <a:t/>
            </a:r>
            <a:br>
              <a:rPr lang="en-US" sz="3000" dirty="0"/>
            </a:br>
            <a:r>
              <a:rPr lang="en-US" sz="1900" dirty="0"/>
              <a:t>(</a:t>
            </a:r>
            <a:r>
              <a:rPr lang="en-US" sz="1900" dirty="0" err="1"/>
              <a:t>zhttp</a:t>
            </a:r>
            <a:r>
              <a:rPr lang="en-US" sz="1900" dirty="0"/>
              <a:t>://</a:t>
            </a:r>
            <a:r>
              <a:rPr lang="en-US" sz="1900" dirty="0" err="1"/>
              <a:t>ptolemy.eecs.berkeley.edu</a:t>
            </a:r>
            <a:r>
              <a:rPr lang="en-US" sz="1900" dirty="0"/>
              <a:t>/books/Systems/chapters/</a:t>
            </a:r>
            <a:r>
              <a:rPr lang="en-US" sz="1900" dirty="0" err="1"/>
              <a:t>IGettingStarting.pdf</a:t>
            </a:r>
            <a:r>
              <a:rPr lang="en-US" sz="1900" dirty="0"/>
              <a:t>)</a:t>
            </a:r>
            <a:endParaRPr lang="en-US" sz="2200" dirty="0"/>
          </a:p>
        </p:txBody>
      </p:sp>
      <p:sp>
        <p:nvSpPr>
          <p:cNvPr id="4" name="Slide Number Placeholder 3"/>
          <p:cNvSpPr>
            <a:spLocks noGrp="1"/>
          </p:cNvSpPr>
          <p:nvPr>
            <p:ph type="sldNum" sz="quarter" idx="12"/>
          </p:nvPr>
        </p:nvSpPr>
        <p:spPr/>
        <p:txBody>
          <a:bodyPr/>
          <a:lstStyle/>
          <a:p>
            <a:fld id="{62655311-D2E3-7D43-BA5C-FC56A9DA79DD}" type="slidenum">
              <a:rPr lang="nl-NL" smtClean="0"/>
              <a:t>8</a:t>
            </a:fld>
            <a:endParaRPr lang="nl-NL"/>
          </a:p>
        </p:txBody>
      </p:sp>
    </p:spTree>
    <p:extLst>
      <p:ext uri="{BB962C8B-B14F-4D97-AF65-F5344CB8AC3E}">
        <p14:creationId xmlns:p14="http://schemas.microsoft.com/office/powerpoint/2010/main" val="963186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199" y="274638"/>
            <a:ext cx="8377311" cy="1143000"/>
          </a:xfrm>
        </p:spPr>
        <p:txBody>
          <a:bodyPr>
            <a:noAutofit/>
          </a:bodyPr>
          <a:lstStyle/>
          <a:p>
            <a:r>
              <a:rPr lang="nl-NL" sz="3600" dirty="0" err="1" smtClean="0"/>
              <a:t>Connected</a:t>
            </a:r>
            <a:r>
              <a:rPr lang="nl-NL" sz="3600" dirty="0" smtClean="0"/>
              <a:t>* Embedded/Cyber-</a:t>
            </a:r>
            <a:r>
              <a:rPr lang="nl-NL" sz="3600" dirty="0" err="1" smtClean="0"/>
              <a:t>Physical</a:t>
            </a:r>
            <a:r>
              <a:rPr lang="nl-NL" sz="3600" dirty="0" smtClean="0"/>
              <a:t> Systems </a:t>
            </a:r>
            <a:r>
              <a:rPr lang="nl-NL" sz="3600" dirty="0" err="1" smtClean="0"/>
              <a:t>deliberately</a:t>
            </a:r>
            <a:r>
              <a:rPr lang="nl-NL" sz="3600" dirty="0" smtClean="0"/>
              <a:t>** </a:t>
            </a:r>
            <a:r>
              <a:rPr lang="nl-NL" sz="3600" dirty="0" err="1" smtClean="0"/>
              <a:t>not</a:t>
            </a:r>
            <a:r>
              <a:rPr lang="nl-NL" sz="3600" dirty="0" smtClean="0"/>
              <a:t> </a:t>
            </a:r>
            <a:r>
              <a:rPr lang="nl-NL" sz="3600" dirty="0" err="1" smtClean="0"/>
              <a:t>using</a:t>
            </a:r>
            <a:r>
              <a:rPr lang="nl-NL" sz="3600" dirty="0" smtClean="0"/>
              <a:t> </a:t>
            </a:r>
            <a:r>
              <a:rPr lang="nl-NL" sz="3600" dirty="0" err="1" smtClean="0"/>
              <a:t>the</a:t>
            </a:r>
            <a:r>
              <a:rPr lang="nl-NL" sz="3600" dirty="0" smtClean="0"/>
              <a:t> Internet </a:t>
            </a:r>
            <a:endParaRPr lang="nl-NL" sz="3600" dirty="0"/>
          </a:p>
        </p:txBody>
      </p:sp>
      <p:grpSp>
        <p:nvGrpSpPr>
          <p:cNvPr id="2" name="Groeperen 1"/>
          <p:cNvGrpSpPr/>
          <p:nvPr/>
        </p:nvGrpSpPr>
        <p:grpSpPr>
          <a:xfrm>
            <a:off x="2324626" y="1644333"/>
            <a:ext cx="1803002" cy="3152582"/>
            <a:chOff x="2324626" y="1644333"/>
            <a:chExt cx="1803002" cy="3152582"/>
          </a:xfrm>
        </p:grpSpPr>
        <p:sp>
          <p:nvSpPr>
            <p:cNvPr id="6" name="Ovaal 5"/>
            <p:cNvSpPr/>
            <p:nvPr/>
          </p:nvSpPr>
          <p:spPr>
            <a:xfrm>
              <a:off x="2324626" y="1644333"/>
              <a:ext cx="1803002" cy="3152582"/>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Ovaal 6"/>
            <p:cNvSpPr/>
            <p:nvPr/>
          </p:nvSpPr>
          <p:spPr>
            <a:xfrm>
              <a:off x="2416629" y="1744560"/>
              <a:ext cx="1604865" cy="2920745"/>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600" dirty="0">
                <a:solidFill>
                  <a:schemeClr val="tx1"/>
                </a:solidFill>
              </a:endParaRPr>
            </a:p>
          </p:txBody>
        </p:sp>
      </p:grpSp>
      <p:sp>
        <p:nvSpPr>
          <p:cNvPr id="8" name="Tekstvak 7"/>
          <p:cNvSpPr txBox="1"/>
          <p:nvPr/>
        </p:nvSpPr>
        <p:spPr>
          <a:xfrm>
            <a:off x="2777253" y="2541001"/>
            <a:ext cx="971715" cy="523220"/>
          </a:xfrm>
          <a:prstGeom prst="rect">
            <a:avLst/>
          </a:prstGeom>
          <a:noFill/>
        </p:spPr>
        <p:txBody>
          <a:bodyPr wrap="none" rtlCol="0">
            <a:spAutoFit/>
          </a:bodyPr>
          <a:lstStyle/>
          <a:p>
            <a:pPr algn="ctr"/>
            <a:r>
              <a:rPr lang="nl-NL" sz="1400" dirty="0" smtClean="0"/>
              <a:t>Embedded</a:t>
            </a:r>
            <a:br>
              <a:rPr lang="nl-NL" sz="1400" dirty="0" smtClean="0"/>
            </a:br>
            <a:r>
              <a:rPr lang="nl-NL" sz="1400" dirty="0" smtClean="0"/>
              <a:t>System 1</a:t>
            </a:r>
            <a:endParaRPr lang="nl-NL" sz="1400" dirty="0"/>
          </a:p>
        </p:txBody>
      </p:sp>
      <p:sp>
        <p:nvSpPr>
          <p:cNvPr id="9" name="Tekstvak 8"/>
          <p:cNvSpPr txBox="1"/>
          <p:nvPr/>
        </p:nvSpPr>
        <p:spPr>
          <a:xfrm>
            <a:off x="490815" y="1744560"/>
            <a:ext cx="1397338" cy="584776"/>
          </a:xfrm>
          <a:prstGeom prst="rect">
            <a:avLst/>
          </a:prstGeom>
          <a:noFill/>
        </p:spPr>
        <p:txBody>
          <a:bodyPr wrap="none" rtlCol="0">
            <a:spAutoFit/>
          </a:bodyPr>
          <a:lstStyle/>
          <a:p>
            <a:pPr algn="ctr"/>
            <a:r>
              <a:rPr lang="nl-NL" sz="1600" dirty="0" smtClean="0"/>
              <a:t>Cyber-</a:t>
            </a:r>
            <a:r>
              <a:rPr lang="nl-NL" sz="1600" dirty="0" err="1" smtClean="0"/>
              <a:t>Physical</a:t>
            </a:r>
            <a:endParaRPr lang="nl-NL" sz="1600" dirty="0" smtClean="0"/>
          </a:p>
          <a:p>
            <a:pPr algn="ctr"/>
            <a:r>
              <a:rPr lang="nl-NL" sz="1600" dirty="0" smtClean="0"/>
              <a:t>System 1</a:t>
            </a:r>
            <a:endParaRPr lang="nl-NL" sz="1600" dirty="0"/>
          </a:p>
        </p:txBody>
      </p:sp>
      <p:cxnSp>
        <p:nvCxnSpPr>
          <p:cNvPr id="12" name="Rechte verbindingslijn 11"/>
          <p:cNvCxnSpPr/>
          <p:nvPr/>
        </p:nvCxnSpPr>
        <p:spPr>
          <a:xfrm>
            <a:off x="1810379" y="2181642"/>
            <a:ext cx="797737" cy="106620"/>
          </a:xfrm>
          <a:prstGeom prst="line">
            <a:avLst/>
          </a:prstGeom>
        </p:spPr>
        <p:style>
          <a:lnRef idx="2">
            <a:schemeClr val="accent1"/>
          </a:lnRef>
          <a:fillRef idx="0">
            <a:schemeClr val="accent1"/>
          </a:fillRef>
          <a:effectRef idx="1">
            <a:schemeClr val="accent1"/>
          </a:effectRef>
          <a:fontRef idx="minor">
            <a:schemeClr val="tx1"/>
          </a:fontRef>
        </p:style>
      </p:cxnSp>
      <p:grpSp>
        <p:nvGrpSpPr>
          <p:cNvPr id="15" name="Groeperen 14"/>
          <p:cNvGrpSpPr/>
          <p:nvPr/>
        </p:nvGrpSpPr>
        <p:grpSpPr>
          <a:xfrm>
            <a:off x="5987122" y="1610313"/>
            <a:ext cx="1803002" cy="3152582"/>
            <a:chOff x="2324626" y="1644333"/>
            <a:chExt cx="1803002" cy="3152582"/>
          </a:xfrm>
        </p:grpSpPr>
        <p:sp>
          <p:nvSpPr>
            <p:cNvPr id="17" name="Ovaal 16"/>
            <p:cNvSpPr/>
            <p:nvPr/>
          </p:nvSpPr>
          <p:spPr>
            <a:xfrm>
              <a:off x="2324626" y="1644333"/>
              <a:ext cx="1803002" cy="3152582"/>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8" name="Ovaal 17"/>
            <p:cNvSpPr/>
            <p:nvPr/>
          </p:nvSpPr>
          <p:spPr>
            <a:xfrm>
              <a:off x="2420327" y="1751138"/>
              <a:ext cx="1576624" cy="2948187"/>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600" dirty="0">
                <a:solidFill>
                  <a:schemeClr val="tx1"/>
                </a:solidFill>
              </a:endParaRPr>
            </a:p>
          </p:txBody>
        </p:sp>
      </p:grpSp>
      <p:grpSp>
        <p:nvGrpSpPr>
          <p:cNvPr id="19" name="Groeperen 18"/>
          <p:cNvGrpSpPr/>
          <p:nvPr/>
        </p:nvGrpSpPr>
        <p:grpSpPr>
          <a:xfrm>
            <a:off x="6729390" y="1610313"/>
            <a:ext cx="1803002" cy="3152582"/>
            <a:chOff x="2324626" y="1644333"/>
            <a:chExt cx="1803002" cy="3152582"/>
          </a:xfrm>
        </p:grpSpPr>
        <p:sp>
          <p:nvSpPr>
            <p:cNvPr id="20" name="Ovaal 19"/>
            <p:cNvSpPr/>
            <p:nvPr/>
          </p:nvSpPr>
          <p:spPr>
            <a:xfrm>
              <a:off x="2324626" y="1644333"/>
              <a:ext cx="1803002" cy="3152582"/>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1" name="Ovaal 20"/>
            <p:cNvSpPr/>
            <p:nvPr/>
          </p:nvSpPr>
          <p:spPr>
            <a:xfrm>
              <a:off x="2455303" y="1717119"/>
              <a:ext cx="1568981" cy="2982206"/>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600" dirty="0">
                <a:solidFill>
                  <a:schemeClr val="tx1"/>
                </a:solidFill>
              </a:endParaRPr>
            </a:p>
          </p:txBody>
        </p:sp>
      </p:grpSp>
      <p:cxnSp>
        <p:nvCxnSpPr>
          <p:cNvPr id="23" name="Rechte verbindingslijn met pijl 22"/>
          <p:cNvCxnSpPr/>
          <p:nvPr/>
        </p:nvCxnSpPr>
        <p:spPr>
          <a:xfrm flipV="1">
            <a:off x="3928499" y="3064221"/>
            <a:ext cx="2228924" cy="36069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4" name="Tekstvak 23"/>
          <p:cNvSpPr txBox="1"/>
          <p:nvPr/>
        </p:nvSpPr>
        <p:spPr>
          <a:xfrm>
            <a:off x="5000574" y="1995874"/>
            <a:ext cx="986548" cy="584776"/>
          </a:xfrm>
          <a:prstGeom prst="rect">
            <a:avLst/>
          </a:prstGeom>
          <a:noFill/>
        </p:spPr>
        <p:txBody>
          <a:bodyPr wrap="square" rtlCol="0">
            <a:spAutoFit/>
          </a:bodyPr>
          <a:lstStyle/>
          <a:p>
            <a:pPr algn="ctr"/>
            <a:r>
              <a:rPr lang="nl-NL" sz="1600" dirty="0" err="1" smtClean="0"/>
              <a:t>Other</a:t>
            </a:r>
            <a:r>
              <a:rPr lang="nl-NL" sz="1600" dirty="0" smtClean="0"/>
              <a:t> systems</a:t>
            </a:r>
            <a:endParaRPr lang="nl-NL" sz="1600" dirty="0"/>
          </a:p>
        </p:txBody>
      </p:sp>
      <p:cxnSp>
        <p:nvCxnSpPr>
          <p:cNvPr id="28" name="Rechte verbindingslijn met pijl 27"/>
          <p:cNvCxnSpPr/>
          <p:nvPr/>
        </p:nvCxnSpPr>
        <p:spPr>
          <a:xfrm>
            <a:off x="3928499" y="3821655"/>
            <a:ext cx="2988680" cy="1134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5" name="Cloud 4"/>
          <p:cNvSpPr/>
          <p:nvPr/>
        </p:nvSpPr>
        <p:spPr>
          <a:xfrm>
            <a:off x="2298135" y="5062375"/>
            <a:ext cx="5737648" cy="1510327"/>
          </a:xfrm>
          <a:prstGeom prst="cloud">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Internet/Cloud</a:t>
            </a:r>
            <a:endParaRPr lang="en-US" dirty="0">
              <a:solidFill>
                <a:schemeClr val="tx1"/>
              </a:solidFill>
            </a:endParaRPr>
          </a:p>
        </p:txBody>
      </p:sp>
      <p:sp>
        <p:nvSpPr>
          <p:cNvPr id="3" name="TextBox 2"/>
          <p:cNvSpPr txBox="1"/>
          <p:nvPr/>
        </p:nvSpPr>
        <p:spPr>
          <a:xfrm>
            <a:off x="172320" y="5062375"/>
            <a:ext cx="1676643" cy="1229380"/>
          </a:xfrm>
          <a:prstGeom prst="rect">
            <a:avLst/>
          </a:prstGeom>
          <a:solidFill>
            <a:schemeClr val="bg1">
              <a:lumMod val="85000"/>
            </a:schemeClr>
          </a:solidFill>
        </p:spPr>
        <p:txBody>
          <a:bodyPr wrap="square" rtlCol="0">
            <a:spAutoFit/>
          </a:bodyPr>
          <a:lstStyle/>
          <a:p>
            <a:r>
              <a:rPr lang="en-US" dirty="0" smtClean="0"/>
              <a:t>** For instance for safety/security reasons</a:t>
            </a:r>
            <a:endParaRPr lang="en-US" dirty="0"/>
          </a:p>
        </p:txBody>
      </p:sp>
      <p:sp>
        <p:nvSpPr>
          <p:cNvPr id="10" name="TextBox 9"/>
          <p:cNvSpPr txBox="1"/>
          <p:nvPr/>
        </p:nvSpPr>
        <p:spPr>
          <a:xfrm>
            <a:off x="206249" y="2541001"/>
            <a:ext cx="1604130" cy="2308324"/>
          </a:xfrm>
          <a:prstGeom prst="rect">
            <a:avLst/>
          </a:prstGeom>
          <a:solidFill>
            <a:schemeClr val="bg1">
              <a:lumMod val="85000"/>
            </a:schemeClr>
          </a:solidFill>
        </p:spPr>
        <p:txBody>
          <a:bodyPr wrap="square" rtlCol="0">
            <a:spAutoFit/>
          </a:bodyPr>
          <a:lstStyle/>
          <a:p>
            <a:r>
              <a:rPr lang="en-US" dirty="0" smtClean="0"/>
              <a:t>* Some definitions of CPS include already </a:t>
            </a:r>
            <a:r>
              <a:rPr lang="en-US" dirty="0" err="1" smtClean="0"/>
              <a:t>interconnec-tivity</a:t>
            </a:r>
            <a:r>
              <a:rPr lang="en-US" dirty="0" smtClean="0"/>
              <a:t> between Cyber-Physical systems</a:t>
            </a:r>
            <a:endParaRPr lang="en-US" dirty="0"/>
          </a:p>
        </p:txBody>
      </p:sp>
      <p:sp>
        <p:nvSpPr>
          <p:cNvPr id="11" name="Slide Number Placeholder 10"/>
          <p:cNvSpPr>
            <a:spLocks noGrp="1"/>
          </p:cNvSpPr>
          <p:nvPr>
            <p:ph type="sldNum" sz="quarter" idx="12"/>
          </p:nvPr>
        </p:nvSpPr>
        <p:spPr/>
        <p:txBody>
          <a:bodyPr/>
          <a:lstStyle/>
          <a:p>
            <a:fld id="{62655311-D2E3-7D43-BA5C-FC56A9DA79DD}" type="slidenum">
              <a:rPr lang="nl-NL" smtClean="0"/>
              <a:t>9</a:t>
            </a:fld>
            <a:endParaRPr lang="nl-NL"/>
          </a:p>
        </p:txBody>
      </p:sp>
    </p:spTree>
    <p:extLst>
      <p:ext uri="{BB962C8B-B14F-4D97-AF65-F5344CB8AC3E}">
        <p14:creationId xmlns:p14="http://schemas.microsoft.com/office/powerpoint/2010/main" val="616983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3866--0480 Powerpoint template_new (ARTEMIS)">
  <a:themeElements>
    <a:clrScheme name="ARTEMIS">
      <a:dk1>
        <a:sysClr val="windowText" lastClr="000000"/>
      </a:dk1>
      <a:lt1>
        <a:sysClr val="window" lastClr="FFFFFF"/>
      </a:lt1>
      <a:dk2>
        <a:srgbClr val="1F497D"/>
      </a:dk2>
      <a:lt2>
        <a:srgbClr val="EEECE1"/>
      </a:lt2>
      <a:accent1>
        <a:srgbClr val="008FC2"/>
      </a:accent1>
      <a:accent2>
        <a:srgbClr val="D13E8C"/>
      </a:accent2>
      <a:accent3>
        <a:srgbClr val="A25196"/>
      </a:accent3>
      <a:accent4>
        <a:srgbClr val="9DD2E6"/>
      </a:accent4>
      <a:accent5>
        <a:srgbClr val="2B539D"/>
      </a:accent5>
      <a:accent6>
        <a:srgbClr val="36469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3866--0480 Powerpoint template_new (ARTEMIS)">
  <a:themeElements>
    <a:clrScheme name="ARTEMIS">
      <a:dk1>
        <a:sysClr val="windowText" lastClr="000000"/>
      </a:dk1>
      <a:lt1>
        <a:sysClr val="window" lastClr="FFFFFF"/>
      </a:lt1>
      <a:dk2>
        <a:srgbClr val="1F497D"/>
      </a:dk2>
      <a:lt2>
        <a:srgbClr val="EEECE1"/>
      </a:lt2>
      <a:accent1>
        <a:srgbClr val="008FC2"/>
      </a:accent1>
      <a:accent2>
        <a:srgbClr val="D13E8C"/>
      </a:accent2>
      <a:accent3>
        <a:srgbClr val="A25196"/>
      </a:accent3>
      <a:accent4>
        <a:srgbClr val="9DD2E6"/>
      </a:accent4>
      <a:accent5>
        <a:srgbClr val="2B539D"/>
      </a:accent5>
      <a:accent6>
        <a:srgbClr val="36469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Template ARTEMIS-IA_2015</Template>
  <TotalTime>1409</TotalTime>
  <Words>575</Words>
  <Application>Microsoft Macintosh PowerPoint</Application>
  <PresentationFormat>On-screen Show (4:3)</PresentationFormat>
  <Paragraphs>106</Paragraphs>
  <Slides>20</Slides>
  <Notes>6</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8" baseType="lpstr">
      <vt:lpstr>Calibri</vt:lpstr>
      <vt:lpstr>Courier New</vt:lpstr>
      <vt:lpstr>ＭＳ Ｐゴシック</vt:lpstr>
      <vt:lpstr>Uni Sans Regular</vt:lpstr>
      <vt:lpstr>Arial</vt:lpstr>
      <vt:lpstr>3866--0480 Powerpoint template_new (ARTEMIS)</vt:lpstr>
      <vt:lpstr>2_3866--0480 Powerpoint template_new (ARTEMIS)</vt:lpstr>
      <vt:lpstr>Photo Editor Photo</vt:lpstr>
      <vt:lpstr>ARTEMIS Industry Association </vt:lpstr>
      <vt:lpstr>PowerPoint Presentation</vt:lpstr>
      <vt:lpstr>PowerPoint Presentation</vt:lpstr>
      <vt:lpstr>ARTEMIS Industry Association</vt:lpstr>
      <vt:lpstr>Embedded Intelligence Embedded &amp; Cyber-Physical Systems  </vt:lpstr>
      <vt:lpstr>ARTEMIS-IA Focus Areas</vt:lpstr>
      <vt:lpstr>Embedded CPS?</vt:lpstr>
      <vt:lpstr>Cyber-Physical Systems vs Embedded Systems</vt:lpstr>
      <vt:lpstr>Connected* Embedded/Cyber-Physical Systems deliberately** not using the Internet </vt:lpstr>
      <vt:lpstr>When connected to the Internet (or Cloud) a Cyber-Physical system becomes a “Thing” of the Internet</vt:lpstr>
      <vt:lpstr>The Internet of Things</vt:lpstr>
      <vt:lpstr>The Internet of Things in combination with directly connected systems</vt:lpstr>
      <vt:lpstr>Digital Platforms for various application areas*</vt:lpstr>
      <vt:lpstr>ARTEMIS Industry Association Acronym, Slogan and Focus Areas</vt:lpstr>
      <vt:lpstr>PowerPoint Presentation</vt:lpstr>
      <vt:lpstr>PowerPoint Presentation</vt:lpstr>
      <vt:lpstr>SRA 2016: Innovation Environment Scale-up efforts by collaboration</vt:lpstr>
      <vt:lpstr>PowerPoint Presentation</vt:lpstr>
      <vt:lpstr>Embedded Intelligence  Impact on economy </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Iris Hamelink</dc:creator>
  <cp:lastModifiedBy>Jan Lohstroh</cp:lastModifiedBy>
  <cp:revision>159</cp:revision>
  <dcterms:created xsi:type="dcterms:W3CDTF">2014-08-08T07:40:19Z</dcterms:created>
  <dcterms:modified xsi:type="dcterms:W3CDTF">2016-04-16T12:42:08Z</dcterms:modified>
</cp:coreProperties>
</file>