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71" r:id="rId15"/>
    <p:sldId id="258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-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n-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n-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-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n-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n-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1FE0-4535-4027-9D4A-5F93620527A0}" type="datetimeFigureOut">
              <a:rPr lang="nl-NL" smtClean="0"/>
              <a:pPr/>
              <a:t>12-4-2016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2C83-7EE3-4197-829F-133F02492B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SRA 2016 – Strategic Research Challenges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2304256"/>
          </a:xfrm>
        </p:spPr>
        <p:txBody>
          <a:bodyPr>
            <a:normAutofit/>
          </a:bodyPr>
          <a:lstStyle/>
          <a:p>
            <a:r>
              <a:rPr lang="nl-NL" dirty="0" smtClean="0"/>
              <a:t>Design Methods, Tools, </a:t>
            </a:r>
          </a:p>
          <a:p>
            <a:r>
              <a:rPr lang="nl-NL" dirty="0" smtClean="0"/>
              <a:t>Virtual Engineering</a:t>
            </a:r>
          </a:p>
          <a:p>
            <a:endParaRPr lang="nl-NL" dirty="0" smtClean="0"/>
          </a:p>
          <a:p>
            <a:r>
              <a:rPr lang="nl-NL" sz="2000" dirty="0" smtClean="0"/>
              <a:t>Jürgen Niehaus, SafeTRANS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 I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Model </a:t>
            </a:r>
            <a:r>
              <a:rPr lang="en-US" dirty="0"/>
              <a:t>based </a:t>
            </a:r>
            <a:r>
              <a:rPr lang="en-US" dirty="0" smtClean="0"/>
              <a:t>design, including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ulti-domain, multi-dimensional , and multi-objective specification </a:t>
            </a:r>
            <a:r>
              <a:rPr lang="en-US" dirty="0"/>
              <a:t>and </a:t>
            </a:r>
            <a:r>
              <a:rPr lang="en-US" dirty="0" smtClean="0"/>
              <a:t>modelling</a:t>
            </a:r>
          </a:p>
          <a:p>
            <a:pPr lvl="2"/>
            <a:r>
              <a:rPr lang="en-US" dirty="0" smtClean="0"/>
              <a:t>across </a:t>
            </a:r>
            <a:r>
              <a:rPr lang="en-US" dirty="0"/>
              <a:t>application </a:t>
            </a:r>
            <a:r>
              <a:rPr lang="en-US" dirty="0" smtClean="0"/>
              <a:t>domains</a:t>
            </a:r>
          </a:p>
          <a:p>
            <a:pPr lvl="2"/>
            <a:r>
              <a:rPr lang="en-US" dirty="0" smtClean="0"/>
              <a:t>across </a:t>
            </a:r>
            <a:r>
              <a:rPr lang="en-US" dirty="0"/>
              <a:t>engineering </a:t>
            </a:r>
            <a:r>
              <a:rPr lang="en-US" dirty="0" smtClean="0"/>
              <a:t>domains</a:t>
            </a:r>
          </a:p>
          <a:p>
            <a:pPr lvl="2"/>
            <a:r>
              <a:rPr lang="en-US" dirty="0" smtClean="0"/>
              <a:t>across </a:t>
            </a:r>
            <a:r>
              <a:rPr lang="en-US" dirty="0"/>
              <a:t>supply </a:t>
            </a:r>
            <a:r>
              <a:rPr lang="en-US" dirty="0" smtClean="0"/>
              <a:t>chain</a:t>
            </a:r>
            <a:endParaRPr lang="de-DE" dirty="0" smtClean="0"/>
          </a:p>
          <a:p>
            <a:pPr lvl="1"/>
            <a:r>
              <a:rPr lang="de-DE" dirty="0" err="1"/>
              <a:t>s</a:t>
            </a:r>
            <a:r>
              <a:rPr lang="de-DE" dirty="0" err="1" smtClean="0"/>
              <a:t>upport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heterogeneous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de-DE" dirty="0"/>
          </a:p>
          <a:p>
            <a:pPr lvl="1"/>
            <a:r>
              <a:rPr lang="de-DE" dirty="0" err="1"/>
              <a:t>s</a:t>
            </a:r>
            <a:r>
              <a:rPr lang="de-DE" dirty="0" err="1" smtClean="0"/>
              <a:t>upport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re-use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de-DE" dirty="0" smtClean="0"/>
          </a:p>
          <a:p>
            <a:pPr lvl="1"/>
            <a:r>
              <a:rPr lang="de-DE" dirty="0" err="1"/>
              <a:t>m</a:t>
            </a:r>
            <a:r>
              <a:rPr lang="de-DE" dirty="0" err="1" smtClean="0"/>
              <a:t>odels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certification</a:t>
            </a:r>
            <a:endParaRPr lang="de-DE" dirty="0" smtClean="0"/>
          </a:p>
          <a:p>
            <a:pPr lvl="1"/>
            <a:r>
              <a:rPr lang="de-DE" dirty="0" err="1"/>
              <a:t>s</a:t>
            </a:r>
            <a:r>
              <a:rPr lang="de-DE" dirty="0" err="1" smtClean="0"/>
              <a:t>upport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an </a:t>
            </a:r>
            <a:r>
              <a:rPr lang="de-DE" dirty="0" err="1" smtClean="0"/>
              <a:t>integrated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afety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security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Multi-</a:t>
            </a:r>
            <a:r>
              <a:rPr lang="de-DE" dirty="0" err="1" smtClean="0"/>
              <a:t>Objective</a:t>
            </a:r>
            <a:r>
              <a:rPr lang="de-DE" dirty="0" smtClean="0"/>
              <a:t> </a:t>
            </a:r>
            <a:r>
              <a:rPr lang="de-DE" dirty="0" err="1" smtClean="0"/>
              <a:t>Optimization</a:t>
            </a:r>
            <a:endParaRPr lang="de-DE" dirty="0" smtClean="0"/>
          </a:p>
          <a:p>
            <a:pPr lvl="1"/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heterogeneous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with</a:t>
            </a:r>
            <a:r>
              <a:rPr lang="de-DE" dirty="0" smtClean="0"/>
              <a:t> multiple </a:t>
            </a:r>
            <a:r>
              <a:rPr lang="de-DE" dirty="0" err="1" smtClean="0"/>
              <a:t>objectives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different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engineering</a:t>
            </a:r>
            <a:r>
              <a:rPr lang="de-DE" dirty="0" smtClean="0"/>
              <a:t> </a:t>
            </a:r>
            <a:r>
              <a:rPr lang="de-DE" dirty="0" err="1" smtClean="0"/>
              <a:t>domains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across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endParaRPr lang="de-DE" dirty="0" smtClean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 II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V&amp;V - Verification and validation methodology and tools </a:t>
            </a:r>
          </a:p>
          <a:p>
            <a:pPr lvl="1"/>
            <a:r>
              <a:rPr lang="en-US" dirty="0" smtClean="0"/>
              <a:t>Including formal verification, simulation, testing,…</a:t>
            </a:r>
          </a:p>
          <a:p>
            <a:pPr lvl="1"/>
            <a:r>
              <a:rPr lang="en-US" dirty="0" smtClean="0"/>
              <a:t>for complex, extendable, upgradable </a:t>
            </a:r>
            <a:r>
              <a:rPr lang="en-US" dirty="0"/>
              <a:t>and evolvable </a:t>
            </a:r>
            <a:r>
              <a:rPr lang="en-US" dirty="0" smtClean="0"/>
              <a:t>Cyber-Physical Systems</a:t>
            </a:r>
          </a:p>
          <a:p>
            <a:pPr lvl="2"/>
            <a:r>
              <a:rPr lang="de-DE" dirty="0" err="1"/>
              <a:t>i</a:t>
            </a:r>
            <a:r>
              <a:rPr lang="de-DE" dirty="0" err="1" smtClean="0"/>
              <a:t>ncluding</a:t>
            </a:r>
            <a:r>
              <a:rPr lang="de-DE" dirty="0" smtClean="0"/>
              <a:t> on-line </a:t>
            </a:r>
            <a:r>
              <a:rPr lang="de-DE" dirty="0" err="1" smtClean="0"/>
              <a:t>validation</a:t>
            </a:r>
            <a:r>
              <a:rPr lang="de-DE" dirty="0" smtClean="0"/>
              <a:t>/</a:t>
            </a:r>
            <a:r>
              <a:rPr lang="de-DE" dirty="0" err="1" smtClean="0"/>
              <a:t>verification</a:t>
            </a:r>
            <a:endParaRPr lang="en-US" dirty="0" smtClean="0"/>
          </a:p>
          <a:p>
            <a:pPr lvl="1"/>
            <a:r>
              <a:rPr lang="de-DE" dirty="0" err="1"/>
              <a:t>s</a:t>
            </a:r>
            <a:r>
              <a:rPr lang="de-DE" dirty="0" err="1" smtClean="0"/>
              <a:t>upporting</a:t>
            </a:r>
            <a:endParaRPr lang="de-DE" dirty="0" smtClean="0"/>
          </a:p>
          <a:p>
            <a:pPr lvl="2"/>
            <a:r>
              <a:rPr lang="de-DE" dirty="0" err="1" smtClean="0"/>
              <a:t>Incremental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certification</a:t>
            </a:r>
            <a:endParaRPr lang="de-DE" dirty="0" smtClean="0"/>
          </a:p>
          <a:p>
            <a:pPr lvl="2"/>
            <a:r>
              <a:rPr lang="de-DE" dirty="0" smtClean="0"/>
              <a:t>Integration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heterogeneous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de-DE" dirty="0" smtClean="0"/>
          </a:p>
          <a:p>
            <a:pPr lvl="2"/>
            <a:r>
              <a:rPr lang="de-DE" dirty="0" smtClean="0"/>
              <a:t>Model-/software-/Hardware/system-in-</a:t>
            </a:r>
            <a:r>
              <a:rPr lang="de-DE" dirty="0" err="1" smtClean="0"/>
              <a:t>theloop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endParaRPr lang="de-DE" dirty="0" smtClean="0"/>
          </a:p>
          <a:p>
            <a:pPr lvl="1"/>
            <a:r>
              <a:rPr lang="de-DE" dirty="0" err="1"/>
              <a:t>a</a:t>
            </a:r>
            <a:r>
              <a:rPr lang="de-DE" dirty="0" err="1" smtClean="0"/>
              <a:t>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handle</a:t>
            </a:r>
          </a:p>
          <a:p>
            <a:pPr lvl="2"/>
            <a:r>
              <a:rPr lang="de-DE" dirty="0" err="1"/>
              <a:t>n</a:t>
            </a:r>
            <a:r>
              <a:rPr lang="de-DE" dirty="0" err="1" smtClean="0"/>
              <a:t>ew</a:t>
            </a:r>
            <a:r>
              <a:rPr lang="de-DE" dirty="0" smtClean="0"/>
              <a:t> </a:t>
            </a:r>
            <a:r>
              <a:rPr lang="de-DE" dirty="0" err="1" smtClean="0"/>
              <a:t>functionality</a:t>
            </a:r>
            <a:endParaRPr lang="de-DE" dirty="0" smtClean="0"/>
          </a:p>
          <a:p>
            <a:pPr lvl="2"/>
            <a:r>
              <a:rPr lang="de-DE" dirty="0" smtClean="0"/>
              <a:t> </a:t>
            </a:r>
            <a:r>
              <a:rPr lang="de-DE" dirty="0" err="1" smtClean="0"/>
              <a:t>uncertainty</a:t>
            </a:r>
            <a:r>
              <a:rPr lang="de-DE" dirty="0" smtClean="0"/>
              <a:t> </a:t>
            </a:r>
            <a:r>
              <a:rPr lang="de-DE" dirty="0" err="1" smtClean="0"/>
              <a:t>stemming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incomplete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r>
              <a:rPr lang="de-DE" dirty="0" smtClean="0"/>
              <a:t> ans different 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trust</a:t>
            </a:r>
            <a:r>
              <a:rPr lang="de-DE" dirty="0"/>
              <a:t> </a:t>
            </a:r>
            <a:r>
              <a:rPr lang="de-DE" dirty="0" err="1" smtClean="0"/>
              <a:t>placed</a:t>
            </a:r>
            <a:r>
              <a:rPr lang="de-DE" dirty="0" smtClean="0"/>
              <a:t> in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pPr lvl="2"/>
            <a:r>
              <a:rPr lang="de-DE" dirty="0" smtClean="0"/>
              <a:t>The </a:t>
            </a:r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behaviour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CPS</a:t>
            </a:r>
          </a:p>
          <a:p>
            <a:pPr lvl="1"/>
            <a:r>
              <a:rPr lang="de-DE" dirty="0" err="1"/>
              <a:t>t</a:t>
            </a:r>
            <a:r>
              <a:rPr lang="de-DE" dirty="0" err="1" smtClean="0"/>
              <a:t>o</a:t>
            </a:r>
            <a:r>
              <a:rPr lang="de-DE" dirty="0" smtClean="0"/>
              <a:t> </a:t>
            </a:r>
            <a:r>
              <a:rPr lang="de-DE" dirty="0" err="1" smtClean="0"/>
              <a:t>establish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like</a:t>
            </a:r>
          </a:p>
          <a:p>
            <a:pPr lvl="2"/>
            <a:r>
              <a:rPr lang="de-DE" dirty="0" err="1" smtClean="0"/>
              <a:t>Safety</a:t>
            </a:r>
            <a:endParaRPr lang="de-DE" dirty="0" smtClean="0"/>
          </a:p>
          <a:p>
            <a:pPr lvl="2"/>
            <a:r>
              <a:rPr lang="de-DE" dirty="0" smtClean="0"/>
              <a:t>Security</a:t>
            </a:r>
          </a:p>
          <a:p>
            <a:pPr lvl="2"/>
            <a:r>
              <a:rPr lang="de-DE" dirty="0" smtClean="0"/>
              <a:t>Real-time </a:t>
            </a:r>
            <a:r>
              <a:rPr lang="de-DE" dirty="0" err="1" smtClean="0"/>
              <a:t>behaviour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endParaRPr lang="de-DE" dirty="0" smtClean="0"/>
          </a:p>
          <a:p>
            <a:pPr lvl="2"/>
            <a:r>
              <a:rPr lang="de-DE" dirty="0" smtClean="0"/>
              <a:t>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Monitoring and Diagnosis in the field</a:t>
            </a:r>
          </a:p>
          <a:p>
            <a:pPr lvl="1"/>
            <a:r>
              <a:rPr lang="de-DE" dirty="0" err="1" smtClean="0"/>
              <a:t>Failure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endParaRPr lang="de-DE" dirty="0" smtClean="0"/>
          </a:p>
          <a:p>
            <a:pPr lvl="1"/>
            <a:r>
              <a:rPr lang="de-DE" dirty="0" smtClean="0"/>
              <a:t>Adaptation, </a:t>
            </a:r>
            <a:r>
              <a:rPr lang="de-DE" dirty="0" err="1" smtClean="0"/>
              <a:t>fail</a:t>
            </a:r>
            <a:r>
              <a:rPr lang="de-DE" dirty="0" smtClean="0"/>
              <a:t>-safe </a:t>
            </a:r>
            <a:r>
              <a:rPr lang="de-DE" dirty="0" err="1" smtClean="0"/>
              <a:t>degradation</a:t>
            </a:r>
            <a:endParaRPr lang="de-DE" dirty="0" smtClean="0"/>
          </a:p>
          <a:p>
            <a:pPr lvl="1"/>
            <a:r>
              <a:rPr lang="de-DE" dirty="0" err="1" smtClean="0"/>
              <a:t>Self-Healing</a:t>
            </a:r>
            <a:endParaRPr lang="de-DE" dirty="0" smtClean="0"/>
          </a:p>
          <a:p>
            <a:pPr lvl="1"/>
            <a:r>
              <a:rPr lang="de-DE" dirty="0" smtClean="0"/>
              <a:t>Life-</a:t>
            </a:r>
            <a:r>
              <a:rPr lang="de-DE" dirty="0" err="1" smtClean="0"/>
              <a:t>long</a:t>
            </a:r>
            <a:r>
              <a:rPr lang="de-DE" dirty="0" smtClean="0"/>
              <a:t> ‚</a:t>
            </a:r>
            <a:r>
              <a:rPr lang="de-DE" dirty="0" err="1" smtClean="0"/>
              <a:t>learning</a:t>
            </a:r>
            <a:r>
              <a:rPr lang="de-DE" dirty="0" smtClean="0"/>
              <a:t>‘</a:t>
            </a:r>
          </a:p>
          <a:p>
            <a:pPr lvl="1"/>
            <a:endParaRPr lang="de-DE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 III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Human Aspects</a:t>
            </a:r>
          </a:p>
          <a:p>
            <a:pPr lvl="1"/>
            <a:r>
              <a:rPr lang="de-DE" dirty="0"/>
              <a:t>Human </a:t>
            </a:r>
            <a:r>
              <a:rPr lang="de-DE" dirty="0" err="1"/>
              <a:t>Machine</a:t>
            </a:r>
            <a:r>
              <a:rPr lang="de-DE" dirty="0"/>
              <a:t> Interaction</a:t>
            </a:r>
          </a:p>
          <a:p>
            <a:pPr lvl="1"/>
            <a:r>
              <a:rPr lang="de-DE" dirty="0"/>
              <a:t>Human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Cooperation</a:t>
            </a:r>
            <a:endParaRPr lang="en-US" dirty="0"/>
          </a:p>
          <a:p>
            <a:pPr lvl="1"/>
            <a:r>
              <a:rPr lang="de-DE" dirty="0" err="1"/>
              <a:t>Machine</a:t>
            </a:r>
            <a:r>
              <a:rPr lang="de-DE" dirty="0"/>
              <a:t> Adaptation </a:t>
            </a:r>
            <a:r>
              <a:rPr lang="de-DE" dirty="0" err="1"/>
              <a:t>to</a:t>
            </a:r>
            <a:r>
              <a:rPr lang="de-DE" dirty="0"/>
              <a:t> Human </a:t>
            </a:r>
            <a:r>
              <a:rPr lang="de-DE" dirty="0" err="1"/>
              <a:t>needs</a:t>
            </a:r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Pushing</a:t>
            </a:r>
            <a:r>
              <a:rPr lang="de-DE" dirty="0" smtClean="0"/>
              <a:t> Open, horizontal Standards</a:t>
            </a:r>
          </a:p>
          <a:p>
            <a:pPr lvl="1"/>
            <a:r>
              <a:rPr lang="de-DE" dirty="0" err="1" smtClean="0"/>
              <a:t>Interoperability</a:t>
            </a:r>
            <a:endParaRPr lang="de-DE" dirty="0" smtClean="0"/>
          </a:p>
          <a:p>
            <a:pPr lvl="1"/>
            <a:r>
              <a:rPr lang="de-DE" dirty="0" smtClean="0"/>
              <a:t>Communication, </a:t>
            </a:r>
            <a:r>
              <a:rPr lang="de-DE" dirty="0" err="1" smtClean="0"/>
              <a:t>Cooperation</a:t>
            </a:r>
            <a:r>
              <a:rPr lang="de-DE" dirty="0" smtClean="0"/>
              <a:t>, </a:t>
            </a:r>
            <a:r>
              <a:rPr lang="de-DE" dirty="0" err="1" smtClean="0"/>
              <a:t>Coordination</a:t>
            </a:r>
            <a:endParaRPr lang="de-DE" dirty="0" smtClean="0"/>
          </a:p>
          <a:p>
            <a:pPr lvl="1"/>
            <a:r>
              <a:rPr lang="de-DE" dirty="0" smtClean="0"/>
              <a:t>Test- resp. V&amp;V Szenarios</a:t>
            </a:r>
            <a:endParaRPr lang="en-US" dirty="0" smtClean="0"/>
          </a:p>
          <a:p>
            <a:endParaRPr lang="de-DE" dirty="0"/>
          </a:p>
          <a:p>
            <a:r>
              <a:rPr lang="en-US" dirty="0" smtClean="0"/>
              <a:t>Build Eco-System </a:t>
            </a:r>
            <a:r>
              <a:rPr lang="en-US" dirty="0"/>
              <a:t>for processes, methods and tools for the cost efficient design, analysis and test of safe and secure CPS based on </a:t>
            </a:r>
            <a:r>
              <a:rPr lang="en-US" dirty="0" smtClean="0"/>
              <a:t>standards</a:t>
            </a:r>
            <a:r>
              <a:rPr lang="en-US" dirty="0"/>
              <a:t>, including the whole value </a:t>
            </a:r>
            <a:r>
              <a:rPr lang="en-US" dirty="0" smtClean="0"/>
              <a:t>chain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err="1" smtClean="0"/>
              <a:t>Closely</a:t>
            </a:r>
            <a:r>
              <a:rPr lang="de-DE" sz="3600" dirty="0" smtClean="0"/>
              <a:t> </a:t>
            </a:r>
            <a:r>
              <a:rPr lang="de-DE" sz="3600" dirty="0" err="1" smtClean="0"/>
              <a:t>related</a:t>
            </a:r>
            <a:r>
              <a:rPr lang="de-DE" sz="3600" dirty="0" smtClean="0"/>
              <a:t> </a:t>
            </a:r>
            <a:r>
              <a:rPr lang="de-DE" sz="3600" dirty="0" err="1" smtClean="0"/>
              <a:t>topic</a:t>
            </a:r>
            <a:r>
              <a:rPr lang="de-DE" sz="3600" dirty="0" smtClean="0"/>
              <a:t> in SRA:</a:t>
            </a:r>
            <a:br>
              <a:rPr lang="de-DE" sz="3600" dirty="0" smtClean="0"/>
            </a:br>
            <a:r>
              <a:rPr lang="de-DE" sz="3600" dirty="0" smtClean="0"/>
              <a:t>Cyber-</a:t>
            </a:r>
            <a:r>
              <a:rPr lang="de-DE" sz="3600" dirty="0" err="1" smtClean="0"/>
              <a:t>Physical</a:t>
            </a:r>
            <a:r>
              <a:rPr lang="de-DE" sz="3600" dirty="0" smtClean="0"/>
              <a:t> Systems </a:t>
            </a:r>
            <a:r>
              <a:rPr lang="de-DE" sz="3600" dirty="0" err="1" smtClean="0"/>
              <a:t>of</a:t>
            </a:r>
            <a:r>
              <a:rPr lang="de-DE" sz="3600" dirty="0" smtClean="0"/>
              <a:t> Systems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Key </a:t>
            </a:r>
            <a:r>
              <a:rPr lang="de-DE" dirty="0" err="1" smtClean="0"/>
              <a:t>features</a:t>
            </a:r>
            <a:endParaRPr lang="de-DE" dirty="0" smtClean="0"/>
          </a:p>
          <a:p>
            <a:pPr lvl="1"/>
            <a:r>
              <a:rPr lang="de-DE" dirty="0" smtClean="0"/>
              <a:t>Size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endParaRPr lang="de-DE" dirty="0" smtClean="0"/>
          </a:p>
          <a:p>
            <a:pPr lvl="1"/>
            <a:r>
              <a:rPr lang="de-DE" dirty="0" smtClean="0"/>
              <a:t>Distributed Control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Mangement</a:t>
            </a:r>
            <a:endParaRPr lang="de-DE" dirty="0" smtClean="0"/>
          </a:p>
          <a:p>
            <a:pPr lvl="1"/>
            <a:r>
              <a:rPr lang="de-DE" dirty="0" smtClean="0"/>
              <a:t>(Partial) </a:t>
            </a:r>
            <a:r>
              <a:rPr lang="de-DE" dirty="0" err="1" smtClean="0"/>
              <a:t>autonomy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constituent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 smtClean="0"/>
          </a:p>
          <a:p>
            <a:pPr lvl="1"/>
            <a:r>
              <a:rPr lang="de-DE" dirty="0" err="1" smtClean="0"/>
              <a:t>Continuous</a:t>
            </a:r>
            <a:r>
              <a:rPr lang="de-DE" dirty="0" smtClean="0"/>
              <a:t> </a:t>
            </a:r>
            <a:r>
              <a:rPr lang="de-DE" dirty="0" err="1" smtClean="0"/>
              <a:t>evolution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reconfiguration</a:t>
            </a:r>
            <a:endParaRPr lang="de-DE" dirty="0" smtClean="0"/>
          </a:p>
          <a:p>
            <a:pPr lvl="1"/>
            <a:r>
              <a:rPr lang="de-DE" dirty="0" err="1" smtClean="0"/>
              <a:t>Emergent</a:t>
            </a:r>
            <a:r>
              <a:rPr lang="de-DE" dirty="0" smtClean="0"/>
              <a:t> </a:t>
            </a:r>
            <a:r>
              <a:rPr lang="de-DE" dirty="0" err="1" smtClean="0"/>
              <a:t>Behaviours</a:t>
            </a:r>
            <a:endParaRPr lang="de-DE" smtClean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Research </a:t>
            </a:r>
            <a:r>
              <a:rPr lang="de-DE" dirty="0" err="1" smtClean="0"/>
              <a:t>Challenges</a:t>
            </a:r>
            <a:endParaRPr lang="de-DE" dirty="0" smtClean="0"/>
          </a:p>
          <a:p>
            <a:pPr lvl="1"/>
            <a:r>
              <a:rPr lang="en-US" dirty="0"/>
              <a:t>Decision structures and system </a:t>
            </a:r>
            <a:r>
              <a:rPr lang="en-US" dirty="0" smtClean="0"/>
              <a:t>architectures</a:t>
            </a:r>
          </a:p>
          <a:p>
            <a:pPr lvl="1"/>
            <a:r>
              <a:rPr lang="en-US" dirty="0" smtClean="0"/>
              <a:t>Self-</a:t>
            </a:r>
            <a:r>
              <a:rPr lang="en-US" dirty="0" err="1" smtClean="0"/>
              <a:t>organisation</a:t>
            </a:r>
            <a:r>
              <a:rPr lang="en-US" dirty="0"/>
              <a:t>, structure formation, and emerging </a:t>
            </a:r>
            <a:r>
              <a:rPr lang="en-US" dirty="0" err="1"/>
              <a:t>behaviour</a:t>
            </a:r>
            <a:r>
              <a:rPr lang="en-US" dirty="0"/>
              <a:t> in technical systems of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Real-time </a:t>
            </a:r>
            <a:r>
              <a:rPr lang="en-US" dirty="0"/>
              <a:t>monitoring, exception handling, fault detection and mitigation of faults and </a:t>
            </a:r>
            <a:r>
              <a:rPr lang="en-US" dirty="0" smtClean="0"/>
              <a:t>degradation</a:t>
            </a:r>
          </a:p>
          <a:p>
            <a:pPr lvl="1"/>
            <a:r>
              <a:rPr lang="en-US" dirty="0" smtClean="0"/>
              <a:t>Adaptation </a:t>
            </a:r>
            <a:r>
              <a:rPr lang="en-US" dirty="0"/>
              <a:t>and integration of new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Humans </a:t>
            </a:r>
            <a:r>
              <a:rPr lang="en-US" dirty="0"/>
              <a:t>in the loop and collaborative decision </a:t>
            </a:r>
            <a:r>
              <a:rPr lang="en-US" dirty="0" smtClean="0"/>
              <a:t>making</a:t>
            </a:r>
          </a:p>
          <a:p>
            <a:pPr lvl="1"/>
            <a:r>
              <a:rPr lang="en-US" dirty="0" smtClean="0"/>
              <a:t>Trust </a:t>
            </a:r>
            <a:r>
              <a:rPr lang="en-US" dirty="0"/>
              <a:t>in large distributed systems.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150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Thank you for your attention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Challenge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 </a:t>
            </a:r>
            <a:r>
              <a:rPr lang="de-DE" dirty="0" err="1" smtClean="0"/>
              <a:t>always</a:t>
            </a:r>
            <a:r>
              <a:rPr lang="de-DE" dirty="0" smtClean="0"/>
              <a:t>….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47952"/>
            <a:ext cx="7886700" cy="4829011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/>
              <a:t>Embedded Systems </a:t>
            </a:r>
            <a:r>
              <a:rPr lang="de-DE" dirty="0" err="1" smtClean="0"/>
              <a:t>and</a:t>
            </a:r>
            <a:r>
              <a:rPr lang="de-DE" dirty="0" smtClean="0"/>
              <a:t> Cyber-</a:t>
            </a:r>
            <a:r>
              <a:rPr lang="de-DE" dirty="0" err="1" smtClean="0"/>
              <a:t>Physical</a:t>
            </a:r>
            <a:r>
              <a:rPr lang="de-DE" dirty="0" smtClean="0"/>
              <a:t> Systems</a:t>
            </a:r>
          </a:p>
          <a:p>
            <a:pPr lvl="1"/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becomming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endParaRPr lang="de-DE" dirty="0" smtClean="0"/>
          </a:p>
          <a:p>
            <a:pPr lvl="2"/>
            <a:r>
              <a:rPr lang="de-DE" dirty="0" smtClean="0"/>
              <a:t>New </a:t>
            </a:r>
            <a:r>
              <a:rPr lang="de-DE" dirty="0" err="1" smtClean="0"/>
              <a:t>functionality</a:t>
            </a:r>
            <a:endParaRPr lang="de-DE" dirty="0" smtClean="0"/>
          </a:p>
          <a:p>
            <a:pPr lvl="2"/>
            <a:r>
              <a:rPr lang="de-DE" dirty="0" err="1" smtClean="0"/>
              <a:t>Networked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 smtClean="0"/>
          </a:p>
          <a:p>
            <a:pPr lvl="2"/>
            <a:r>
              <a:rPr lang="de-DE" dirty="0" smtClean="0"/>
              <a:t>Higher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automation</a:t>
            </a:r>
            <a:r>
              <a:rPr lang="de-DE" dirty="0" smtClean="0"/>
              <a:t>/</a:t>
            </a:r>
            <a:r>
              <a:rPr lang="de-DE" smtClean="0"/>
              <a:t>autonomy</a:t>
            </a:r>
            <a:endParaRPr lang="de-DE" dirty="0" smtClean="0"/>
          </a:p>
          <a:p>
            <a:pPr lvl="1"/>
            <a:r>
              <a:rPr lang="de-DE" dirty="0" err="1"/>
              <a:t>i</a:t>
            </a:r>
            <a:r>
              <a:rPr lang="de-DE" dirty="0" err="1" smtClean="0"/>
              <a:t>nteract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(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comprise</a:t>
            </a:r>
            <a:r>
              <a:rPr lang="de-DE" dirty="0" smtClean="0"/>
              <a:t>)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endParaRPr lang="de-DE" dirty="0" smtClean="0"/>
          </a:p>
          <a:p>
            <a:pPr lvl="2"/>
            <a:r>
              <a:rPr lang="de-DE" dirty="0" err="1"/>
              <a:t>t</a:t>
            </a:r>
            <a:r>
              <a:rPr lang="de-DE" dirty="0" err="1" smtClean="0"/>
              <a:t>herefore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critical</a:t>
            </a:r>
            <a:endParaRPr lang="de-DE" dirty="0" smtClean="0"/>
          </a:p>
          <a:p>
            <a:pPr lvl="2"/>
            <a:r>
              <a:rPr lang="de-DE" dirty="0" err="1"/>
              <a:t>t</a:t>
            </a:r>
            <a:r>
              <a:rPr lang="de-DE" dirty="0" err="1" smtClean="0"/>
              <a:t>herefore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/>
              <a:t> </a:t>
            </a:r>
            <a:r>
              <a:rPr lang="de-DE" dirty="0" smtClean="0"/>
              <a:t>/ V&amp;V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endParaRPr lang="de-DE" dirty="0"/>
          </a:p>
          <a:p>
            <a:pPr lvl="3"/>
            <a:r>
              <a:rPr lang="de-DE" dirty="0" err="1" smtClean="0"/>
              <a:t>Matching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) ‚</a:t>
            </a:r>
            <a:r>
              <a:rPr lang="de-DE" dirty="0" err="1" smtClean="0"/>
              <a:t>complexity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‘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 smtClean="0"/>
          </a:p>
          <a:p>
            <a:pPr lvl="3"/>
            <a:r>
              <a:rPr lang="de-DE" dirty="0" err="1"/>
              <a:t>b</a:t>
            </a:r>
            <a:r>
              <a:rPr lang="de-DE" dirty="0" err="1" smtClean="0"/>
              <a:t>eeing</a:t>
            </a:r>
            <a:r>
              <a:rPr lang="de-DE" dirty="0" smtClean="0"/>
              <a:t> (</a:t>
            </a:r>
            <a:r>
              <a:rPr lang="de-DE" dirty="0" err="1" smtClean="0"/>
              <a:t>cost</a:t>
            </a:r>
            <a:r>
              <a:rPr lang="de-DE" dirty="0" smtClean="0"/>
              <a:t>-)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</a:p>
          <a:p>
            <a:pPr lvl="4"/>
            <a:r>
              <a:rPr lang="de-DE" dirty="0" smtClean="0"/>
              <a:t>Large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design </a:t>
            </a:r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V&amp;V</a:t>
            </a:r>
          </a:p>
          <a:p>
            <a:pPr lvl="1"/>
            <a:r>
              <a:rPr lang="de-DE" dirty="0" err="1"/>
              <a:t>m</a:t>
            </a:r>
            <a:r>
              <a:rPr lang="de-DE" dirty="0" err="1" smtClean="0"/>
              <a:t>ake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needing</a:t>
            </a:r>
            <a:r>
              <a:rPr lang="de-DE" dirty="0" smtClean="0"/>
              <a:t> </a:t>
            </a:r>
            <a:r>
              <a:rPr lang="de-DE" dirty="0" err="1" smtClean="0"/>
              <a:t>adapted</a:t>
            </a:r>
            <a:r>
              <a:rPr lang="de-DE" dirty="0" smtClean="0"/>
              <a:t>/</a:t>
            </a:r>
            <a:r>
              <a:rPr lang="de-DE" dirty="0" err="1" smtClean="0"/>
              <a:t>new</a:t>
            </a:r>
            <a:r>
              <a:rPr lang="de-DE" dirty="0" smtClean="0"/>
              <a:t> (design/V&amp;V/…</a:t>
            </a:r>
            <a:r>
              <a:rPr lang="de-DE" dirty="0" err="1" smtClean="0"/>
              <a:t>methods&amp;tools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Multicore</a:t>
            </a:r>
          </a:p>
          <a:p>
            <a:pPr lvl="2"/>
            <a:r>
              <a:rPr lang="de-DE" dirty="0" err="1"/>
              <a:t>n</a:t>
            </a:r>
            <a:r>
              <a:rPr lang="de-DE" dirty="0" err="1" smtClean="0"/>
              <a:t>ew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endParaRPr lang="de-DE" dirty="0" smtClean="0"/>
          </a:p>
          <a:p>
            <a:pPr lvl="2"/>
            <a:r>
              <a:rPr lang="de-DE" dirty="0" smtClean="0"/>
              <a:t>…  </a:t>
            </a:r>
          </a:p>
          <a:p>
            <a:r>
              <a:rPr lang="de-DE" dirty="0" err="1" smtClean="0"/>
              <a:t>Therefore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/</a:t>
            </a:r>
            <a:r>
              <a:rPr lang="de-DE" dirty="0" err="1" smtClean="0"/>
              <a:t>better</a:t>
            </a:r>
            <a:r>
              <a:rPr lang="de-DE" dirty="0" smtClean="0"/>
              <a:t>/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cost-efficient</a:t>
            </a:r>
            <a:r>
              <a:rPr lang="de-DE" dirty="0" smtClean="0"/>
              <a:t> Design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Tools</a:t>
            </a:r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7141779" y="1931276"/>
            <a:ext cx="1631731" cy="1340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These ‚</a:t>
            </a:r>
            <a:r>
              <a:rPr lang="de-DE" dirty="0" err="1" smtClean="0"/>
              <a:t>old</a:t>
            </a:r>
            <a:r>
              <a:rPr lang="de-DE" dirty="0" smtClean="0"/>
              <a:t>‘ </a:t>
            </a:r>
            <a:r>
              <a:rPr lang="de-DE" dirty="0" err="1" smtClean="0"/>
              <a:t>arguments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still valid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But </a:t>
            </a:r>
            <a:r>
              <a:rPr lang="de-DE" dirty="0" err="1" smtClean="0"/>
              <a:t>with</a:t>
            </a:r>
            <a:r>
              <a:rPr lang="de-DE" dirty="0" smtClean="0"/>
              <a:t> CPS,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get‘s</a:t>
            </a:r>
            <a:r>
              <a:rPr lang="de-DE" dirty="0" smtClean="0"/>
              <a:t> </a:t>
            </a:r>
            <a:r>
              <a:rPr lang="de-DE" dirty="0" err="1" smtClean="0"/>
              <a:t>worse</a:t>
            </a:r>
            <a:r>
              <a:rPr lang="de-DE" dirty="0" smtClean="0"/>
              <a:t>…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err="1" smtClean="0"/>
              <a:t>Networked</a:t>
            </a:r>
            <a:r>
              <a:rPr lang="de-DE" dirty="0" smtClean="0"/>
              <a:t> Systems</a:t>
            </a:r>
          </a:p>
          <a:p>
            <a:pPr lvl="1"/>
            <a:r>
              <a:rPr lang="de-DE" dirty="0" smtClean="0"/>
              <a:t>Security (resp. Security </a:t>
            </a:r>
            <a:r>
              <a:rPr lang="de-DE" dirty="0" err="1" smtClean="0"/>
              <a:t>impact</a:t>
            </a:r>
            <a:r>
              <a:rPr lang="de-DE" dirty="0" smtClean="0"/>
              <a:t> on </a:t>
            </a:r>
            <a:r>
              <a:rPr lang="de-DE" dirty="0" err="1" smtClean="0"/>
              <a:t>Safety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Cooperation</a:t>
            </a:r>
            <a:r>
              <a:rPr lang="de-DE" dirty="0" smtClean="0"/>
              <a:t>, </a:t>
            </a:r>
            <a:r>
              <a:rPr lang="de-DE" dirty="0" err="1" smtClean="0"/>
              <a:t>Coordination</a:t>
            </a:r>
            <a:endParaRPr lang="de-DE" dirty="0"/>
          </a:p>
          <a:p>
            <a:pPr lvl="2"/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different </a:t>
            </a:r>
            <a:r>
              <a:rPr lang="de-DE" dirty="0" err="1" smtClean="0"/>
              <a:t>manufacturers</a:t>
            </a:r>
            <a:endParaRPr lang="de-DE" dirty="0" smtClean="0"/>
          </a:p>
          <a:p>
            <a:pPr lvl="1"/>
            <a:r>
              <a:rPr lang="de-DE" dirty="0" smtClean="0"/>
              <a:t>Handling </a:t>
            </a:r>
            <a:r>
              <a:rPr lang="de-DE" dirty="0" err="1" smtClean="0"/>
              <a:t>uncertainty</a:t>
            </a:r>
            <a:endParaRPr lang="de-DE" dirty="0" smtClean="0"/>
          </a:p>
          <a:p>
            <a:pPr lvl="2"/>
            <a:r>
              <a:rPr lang="de-DE" dirty="0" err="1" smtClean="0"/>
              <a:t>Wrt</a:t>
            </a:r>
            <a:r>
              <a:rPr lang="de-DE" dirty="0" smtClean="0"/>
              <a:t>. </a:t>
            </a:r>
            <a:r>
              <a:rPr lang="de-DE" dirty="0" err="1"/>
              <a:t>t</a:t>
            </a:r>
            <a:r>
              <a:rPr lang="de-DE" dirty="0" err="1" smtClean="0"/>
              <a:t>rustworthyness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‚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‘</a:t>
            </a:r>
          </a:p>
          <a:p>
            <a:r>
              <a:rPr lang="de-DE" dirty="0" err="1" smtClean="0"/>
              <a:t>Increasing</a:t>
            </a:r>
            <a:r>
              <a:rPr lang="de-DE" dirty="0" smtClean="0"/>
              <a:t> Level </a:t>
            </a:r>
            <a:r>
              <a:rPr lang="de-DE" dirty="0" err="1" smtClean="0"/>
              <a:t>of</a:t>
            </a:r>
            <a:r>
              <a:rPr lang="de-DE" dirty="0" smtClean="0"/>
              <a:t> Automation (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Autonomy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Explosive </a:t>
            </a:r>
            <a:r>
              <a:rPr lang="de-DE" dirty="0" err="1" smtClean="0"/>
              <a:t>increase</a:t>
            </a:r>
            <a:r>
              <a:rPr lang="de-DE" dirty="0" smtClean="0"/>
              <a:t> in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behaviour</a:t>
            </a:r>
            <a:endParaRPr lang="de-DE" dirty="0" smtClean="0"/>
          </a:p>
          <a:p>
            <a:pPr lvl="2"/>
            <a:r>
              <a:rPr lang="de-DE" dirty="0" smtClean="0"/>
              <a:t>The </a:t>
            </a:r>
            <a:r>
              <a:rPr lang="de-DE" dirty="0" err="1" smtClean="0"/>
              <a:t>amount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‚</a:t>
            </a:r>
            <a:r>
              <a:rPr lang="de-DE" dirty="0" err="1" smtClean="0"/>
              <a:t>reasonable</a:t>
            </a:r>
            <a:r>
              <a:rPr lang="de-DE" dirty="0" smtClean="0"/>
              <a:t> </a:t>
            </a:r>
            <a:r>
              <a:rPr lang="de-DE" dirty="0" err="1" smtClean="0"/>
              <a:t>sure</a:t>
            </a:r>
            <a:r>
              <a:rPr lang="de-DE" dirty="0" smtClean="0"/>
              <a:t>‘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system‘s</a:t>
            </a:r>
            <a:r>
              <a:rPr lang="de-DE" dirty="0" smtClean="0"/>
              <a:t>  </a:t>
            </a:r>
            <a:r>
              <a:rPr lang="de-DE" dirty="0" err="1" smtClean="0"/>
              <a:t>correctness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prohibitive</a:t>
            </a:r>
          </a:p>
          <a:p>
            <a:pPr lvl="1"/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making</a:t>
            </a:r>
            <a:endParaRPr lang="de-DE" dirty="0" smtClean="0"/>
          </a:p>
          <a:p>
            <a:pPr lvl="2"/>
            <a:r>
              <a:rPr lang="de-DE" dirty="0" err="1" smtClean="0"/>
              <a:t>Self</a:t>
            </a:r>
            <a:r>
              <a:rPr lang="de-DE" dirty="0" smtClean="0"/>
              <a:t> Learning?</a:t>
            </a:r>
          </a:p>
          <a:p>
            <a:pPr lvl="3"/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analyze</a:t>
            </a:r>
            <a:r>
              <a:rPr lang="de-DE" dirty="0" smtClean="0"/>
              <a:t> such </a:t>
            </a:r>
            <a:r>
              <a:rPr lang="de-DE" dirty="0" err="1" smtClean="0"/>
              <a:t>systems</a:t>
            </a:r>
            <a:r>
              <a:rPr lang="de-DE" dirty="0" smtClean="0"/>
              <a:t> at all? </a:t>
            </a:r>
          </a:p>
          <a:p>
            <a:pPr lvl="2"/>
            <a:r>
              <a:rPr lang="de-DE" dirty="0" err="1" smtClean="0"/>
              <a:t>Ethics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Handling </a:t>
            </a:r>
            <a:r>
              <a:rPr lang="de-DE" dirty="0" err="1" smtClean="0"/>
              <a:t>uncertainty</a:t>
            </a:r>
            <a:endParaRPr lang="de-DE" dirty="0" smtClean="0"/>
          </a:p>
          <a:p>
            <a:pPr lvl="2"/>
            <a:r>
              <a:rPr lang="de-DE" dirty="0" err="1" smtClean="0"/>
              <a:t>Oberservation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incomplete</a:t>
            </a:r>
            <a:endParaRPr lang="de-DE" dirty="0" smtClean="0"/>
          </a:p>
          <a:p>
            <a:pPr lvl="2"/>
            <a:endParaRPr lang="de-DE" dirty="0" smtClean="0"/>
          </a:p>
          <a:p>
            <a:pPr lvl="1"/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worse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 smtClean="0"/>
              <a:t>Humans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integral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overall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lvl="1"/>
            <a:r>
              <a:rPr lang="de-DE" dirty="0" smtClean="0"/>
              <a:t>Human </a:t>
            </a:r>
            <a:r>
              <a:rPr lang="de-DE" dirty="0" err="1" smtClean="0"/>
              <a:t>Machine</a:t>
            </a:r>
            <a:r>
              <a:rPr lang="de-DE" dirty="0" smtClean="0"/>
              <a:t> Interaction</a:t>
            </a:r>
          </a:p>
          <a:p>
            <a:pPr lvl="1"/>
            <a:r>
              <a:rPr lang="de-DE" dirty="0"/>
              <a:t>Human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 smtClean="0"/>
              <a:t>Cooperation</a:t>
            </a:r>
            <a:endParaRPr lang="en-US" dirty="0"/>
          </a:p>
          <a:p>
            <a:pPr lvl="1"/>
            <a:r>
              <a:rPr lang="de-DE" dirty="0" err="1" smtClean="0"/>
              <a:t>Machine</a:t>
            </a:r>
            <a:r>
              <a:rPr lang="de-DE" dirty="0" smtClean="0"/>
              <a:t> Adaptation </a:t>
            </a:r>
            <a:r>
              <a:rPr lang="de-DE" dirty="0" err="1" smtClean="0"/>
              <a:t>to</a:t>
            </a:r>
            <a:r>
              <a:rPr lang="de-DE" dirty="0" smtClean="0"/>
              <a:t> Human </a:t>
            </a:r>
            <a:r>
              <a:rPr lang="de-DE" dirty="0" err="1" smtClean="0"/>
              <a:t>needs</a:t>
            </a:r>
            <a:endParaRPr lang="de-DE" dirty="0" smtClean="0"/>
          </a:p>
          <a:p>
            <a:r>
              <a:rPr lang="de-DE" dirty="0" smtClean="0"/>
              <a:t>Long </a:t>
            </a:r>
            <a:r>
              <a:rPr lang="de-DE" dirty="0" err="1" smtClean="0"/>
              <a:t>lifetime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/>
          </a:p>
          <a:p>
            <a:pPr lvl="1"/>
            <a:r>
              <a:rPr lang="de-DE" dirty="0" smtClean="0"/>
              <a:t>Need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cope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</a:p>
          <a:p>
            <a:pPr lvl="2"/>
            <a:r>
              <a:rPr lang="de-DE" dirty="0" smtClean="0"/>
              <a:t>New </a:t>
            </a:r>
            <a:r>
              <a:rPr lang="de-DE" dirty="0" err="1" smtClean="0"/>
              <a:t>situations</a:t>
            </a:r>
            <a:endParaRPr lang="en-US" dirty="0" smtClean="0"/>
          </a:p>
          <a:p>
            <a:pPr lvl="2"/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cooperations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capabilities</a:t>
            </a:r>
            <a:r>
              <a:rPr lang="de-DE" dirty="0" smtClean="0"/>
              <a:t>)</a:t>
            </a:r>
          </a:p>
          <a:p>
            <a:pPr lvl="2"/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/>
          </a:p>
          <a:p>
            <a:pPr lvl="1"/>
            <a:r>
              <a:rPr lang="de-DE" dirty="0" err="1"/>
              <a:t>w</a:t>
            </a:r>
            <a:r>
              <a:rPr lang="de-DE" dirty="0" err="1" smtClean="0"/>
              <a:t>hich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not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envisioned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design time…</a:t>
            </a:r>
          </a:p>
          <a:p>
            <a:pPr lvl="1"/>
            <a:r>
              <a:rPr lang="de-DE" dirty="0" smtClean="0"/>
              <a:t>(Also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: Need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cope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legacy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84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err="1" smtClean="0"/>
              <a:t>Another</a:t>
            </a:r>
            <a:r>
              <a:rPr lang="de-DE" sz="3600" dirty="0" smtClean="0"/>
              <a:t> </a:t>
            </a:r>
            <a:r>
              <a:rPr lang="de-DE" sz="3600" dirty="0" err="1" smtClean="0"/>
              <a:t>set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challanges</a:t>
            </a:r>
            <a:r>
              <a:rPr lang="de-DE" sz="3600" dirty="0" smtClean="0"/>
              <a:t>:</a:t>
            </a:r>
            <a:br>
              <a:rPr lang="de-DE" sz="3600" dirty="0" smtClean="0"/>
            </a:br>
            <a:r>
              <a:rPr lang="de-DE" sz="3600" dirty="0" err="1" smtClean="0"/>
              <a:t>Changes</a:t>
            </a:r>
            <a:r>
              <a:rPr lang="de-DE" sz="3600" dirty="0" smtClean="0"/>
              <a:t> in </a:t>
            </a:r>
            <a:r>
              <a:rPr lang="de-DE" sz="3600" dirty="0" err="1" smtClean="0"/>
              <a:t>development</a:t>
            </a:r>
            <a:r>
              <a:rPr lang="de-DE" sz="3600" dirty="0" smtClean="0"/>
              <a:t> </a:t>
            </a:r>
            <a:r>
              <a:rPr lang="de-DE" sz="3600" dirty="0" err="1" smtClean="0"/>
              <a:t>processes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Multi-</a:t>
            </a:r>
            <a:r>
              <a:rPr lang="de-DE" dirty="0" err="1" smtClean="0"/>
              <a:t>diciplinary</a:t>
            </a:r>
            <a:r>
              <a:rPr lang="de-DE" dirty="0" smtClean="0"/>
              <a:t> design </a:t>
            </a:r>
            <a:r>
              <a:rPr lang="de-DE" dirty="0" err="1" smtClean="0"/>
              <a:t>teams</a:t>
            </a:r>
            <a:endParaRPr lang="de-DE" dirty="0" smtClean="0"/>
          </a:p>
          <a:p>
            <a:r>
              <a:rPr lang="de-DE" dirty="0" err="1" smtClean="0"/>
              <a:t>Physically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r>
              <a:rPr lang="de-DE" dirty="0" smtClean="0"/>
              <a:t> design </a:t>
            </a:r>
            <a:r>
              <a:rPr lang="de-DE" dirty="0" err="1" smtClean="0"/>
              <a:t>teams</a:t>
            </a:r>
            <a:endParaRPr lang="de-DE" dirty="0" smtClean="0"/>
          </a:p>
          <a:p>
            <a:r>
              <a:rPr lang="de-DE" dirty="0" err="1" smtClean="0"/>
              <a:t>Organizationally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r>
              <a:rPr lang="de-DE" dirty="0" smtClean="0"/>
              <a:t> design </a:t>
            </a:r>
            <a:r>
              <a:rPr lang="de-DE" dirty="0" err="1" smtClean="0"/>
              <a:t>teams</a:t>
            </a:r>
            <a:endParaRPr lang="de-DE" dirty="0" smtClean="0"/>
          </a:p>
          <a:p>
            <a:pPr lvl="1"/>
            <a:r>
              <a:rPr lang="de-DE" dirty="0" smtClean="0"/>
              <a:t>… </a:t>
            </a:r>
            <a:r>
              <a:rPr lang="de-DE" dirty="0" err="1" smtClean="0"/>
              <a:t>spanning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endParaRPr lang="de-DE" dirty="0" smtClean="0"/>
          </a:p>
          <a:p>
            <a:r>
              <a:rPr lang="de-DE" dirty="0" err="1" smtClean="0"/>
              <a:t>Changes</a:t>
            </a:r>
            <a:r>
              <a:rPr lang="de-DE" dirty="0" smtClean="0"/>
              <a:t> in OEM – </a:t>
            </a:r>
            <a:r>
              <a:rPr lang="de-DE" dirty="0" err="1" smtClean="0"/>
              <a:t>Supplier</a:t>
            </a:r>
            <a:r>
              <a:rPr lang="de-DE" dirty="0" smtClean="0"/>
              <a:t> </a:t>
            </a:r>
            <a:r>
              <a:rPr lang="de-DE" dirty="0" err="1" smtClean="0"/>
              <a:t>relationships</a:t>
            </a:r>
            <a:endParaRPr lang="de-DE" dirty="0" smtClean="0"/>
          </a:p>
          <a:p>
            <a:pPr lvl="1"/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supplier</a:t>
            </a:r>
            <a:r>
              <a:rPr lang="de-DE" dirty="0" smtClean="0"/>
              <a:t> </a:t>
            </a:r>
            <a:r>
              <a:rPr lang="de-DE" dirty="0" err="1" smtClean="0"/>
              <a:t>chains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supplier</a:t>
            </a:r>
            <a:r>
              <a:rPr lang="de-DE" dirty="0" smtClean="0"/>
              <a:t> </a:t>
            </a:r>
            <a:r>
              <a:rPr lang="de-DE" dirty="0" err="1" smtClean="0"/>
              <a:t>nets</a:t>
            </a:r>
            <a:endParaRPr lang="de-DE" dirty="0" smtClean="0"/>
          </a:p>
          <a:p>
            <a:pPr lvl="1"/>
            <a:r>
              <a:rPr lang="de-DE" dirty="0" smtClean="0"/>
              <a:t>OEM not </a:t>
            </a:r>
            <a:r>
              <a:rPr lang="de-DE" dirty="0" err="1" smtClean="0"/>
              <a:t>necessarily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(</a:t>
            </a:r>
            <a:r>
              <a:rPr lang="de-DE" dirty="0" err="1" smtClean="0"/>
              <a:t>sole</a:t>
            </a:r>
            <a:r>
              <a:rPr lang="de-DE" dirty="0" smtClean="0"/>
              <a:t>) </a:t>
            </a:r>
            <a:r>
              <a:rPr lang="de-DE" dirty="0" err="1" smtClean="0"/>
              <a:t>integrator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Need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adapt</a:t>
            </a:r>
            <a:r>
              <a:rPr lang="de-DE" dirty="0" smtClean="0"/>
              <a:t>/</a:t>
            </a:r>
            <a:r>
              <a:rPr lang="de-DE" dirty="0" err="1" smtClean="0"/>
              <a:t>enrich</a:t>
            </a:r>
            <a:r>
              <a:rPr lang="de-DE" dirty="0" smtClean="0"/>
              <a:t> Design </a:t>
            </a:r>
            <a:r>
              <a:rPr lang="de-DE" dirty="0" err="1" smtClean="0"/>
              <a:t>Methodology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worlds</a:t>
            </a:r>
            <a:r>
              <a:rPr lang="de-DE" dirty="0" smtClean="0"/>
              <a:t> </a:t>
            </a:r>
            <a:r>
              <a:rPr lang="de-DE" dirty="0" err="1" smtClean="0"/>
              <a:t>collide</a:t>
            </a:r>
            <a:r>
              <a:rPr lang="de-DE" dirty="0" smtClean="0"/>
              <a:t>…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Consumer Electronics </a:t>
            </a:r>
            <a:r>
              <a:rPr lang="de-DE" dirty="0" err="1" smtClean="0"/>
              <a:t>and</a:t>
            </a:r>
            <a:r>
              <a:rPr lang="de-DE" dirty="0" smtClean="0"/>
              <a:t> Assistance Systems</a:t>
            </a:r>
          </a:p>
          <a:p>
            <a:pPr lvl="1"/>
            <a:r>
              <a:rPr lang="de-DE" dirty="0" smtClean="0"/>
              <a:t>Part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system</a:t>
            </a:r>
            <a:r>
              <a:rPr lang="de-DE" dirty="0" smtClean="0"/>
              <a:t>, but</a:t>
            </a:r>
          </a:p>
          <a:p>
            <a:pPr lvl="2"/>
            <a:r>
              <a:rPr lang="de-DE" dirty="0" smtClean="0"/>
              <a:t>Different </a:t>
            </a:r>
            <a:r>
              <a:rPr lang="de-DE" dirty="0" err="1" smtClean="0"/>
              <a:t>lifecycles</a:t>
            </a:r>
            <a:r>
              <a:rPr lang="de-DE" dirty="0" smtClean="0"/>
              <a:t> / </a:t>
            </a:r>
            <a:r>
              <a:rPr lang="de-DE" dirty="0" err="1" smtClean="0"/>
              <a:t>lifetimes</a:t>
            </a:r>
            <a:endParaRPr lang="de-DE" dirty="0" smtClean="0"/>
          </a:p>
          <a:p>
            <a:pPr lvl="2"/>
            <a:r>
              <a:rPr lang="de-DE" dirty="0" smtClean="0"/>
              <a:t>Feature </a:t>
            </a:r>
            <a:r>
              <a:rPr lang="de-DE" dirty="0" err="1" smtClean="0"/>
              <a:t>interaction</a:t>
            </a:r>
            <a:r>
              <a:rPr lang="de-DE" dirty="0" smtClean="0"/>
              <a:t>? Impact on </a:t>
            </a:r>
            <a:r>
              <a:rPr lang="de-DE" dirty="0" err="1" smtClean="0"/>
              <a:t>Safety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Security)?</a:t>
            </a:r>
          </a:p>
          <a:p>
            <a:pPr lvl="2"/>
            <a:r>
              <a:rPr lang="de-DE" dirty="0" smtClean="0"/>
              <a:t>Different </a:t>
            </a:r>
            <a:r>
              <a:rPr lang="de-DE" dirty="0" err="1" smtClean="0"/>
              <a:t>possibilities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Upgrades/</a:t>
            </a:r>
            <a:r>
              <a:rPr lang="de-DE" dirty="0" err="1" smtClean="0"/>
              <a:t>Changes</a:t>
            </a:r>
            <a:r>
              <a:rPr lang="de-DE" dirty="0" smtClean="0"/>
              <a:t>/</a:t>
            </a:r>
            <a:r>
              <a:rPr lang="de-DE" dirty="0" err="1" smtClean="0"/>
              <a:t>Evolutions</a:t>
            </a:r>
            <a:endParaRPr lang="de-DE" dirty="0" smtClean="0"/>
          </a:p>
          <a:p>
            <a:pPr lvl="3"/>
            <a:r>
              <a:rPr lang="de-DE" dirty="0" smtClean="0"/>
              <a:t>Apps </a:t>
            </a:r>
            <a:r>
              <a:rPr lang="de-DE" dirty="0" err="1" smtClean="0"/>
              <a:t>for</a:t>
            </a:r>
            <a:r>
              <a:rPr lang="de-DE" dirty="0" smtClean="0"/>
              <a:t> Assistance Systems?</a:t>
            </a:r>
          </a:p>
          <a:p>
            <a:r>
              <a:rPr lang="de-DE" dirty="0" smtClean="0"/>
              <a:t>Embedded Systems </a:t>
            </a:r>
            <a:r>
              <a:rPr lang="de-DE" dirty="0" err="1" smtClean="0"/>
              <a:t>and</a:t>
            </a:r>
            <a:r>
              <a:rPr lang="de-DE" dirty="0" smtClean="0"/>
              <a:t> Internet / Cloud</a:t>
            </a:r>
          </a:p>
          <a:p>
            <a:pPr lvl="1"/>
            <a:r>
              <a:rPr lang="de-DE" dirty="0" err="1" smtClean="0"/>
              <a:t>Reliability</a:t>
            </a:r>
            <a:r>
              <a:rPr lang="de-DE" dirty="0"/>
              <a:t> </a:t>
            </a:r>
            <a:r>
              <a:rPr lang="de-DE" dirty="0" smtClean="0"/>
              <a:t>/ </a:t>
            </a:r>
            <a:r>
              <a:rPr lang="de-DE" dirty="0" err="1" smtClean="0"/>
              <a:t>Trustworthyness</a:t>
            </a:r>
            <a:r>
              <a:rPr lang="de-DE" dirty="0" smtClean="0"/>
              <a:t> (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Quality </a:t>
            </a:r>
            <a:r>
              <a:rPr lang="de-DE" dirty="0" err="1" smtClean="0"/>
              <a:t>of</a:t>
            </a:r>
            <a:r>
              <a:rPr lang="de-DE" dirty="0" smtClean="0"/>
              <a:t> Service (</a:t>
            </a:r>
            <a:r>
              <a:rPr lang="de-DE" dirty="0" err="1" smtClean="0"/>
              <a:t>latency</a:t>
            </a:r>
            <a:r>
              <a:rPr lang="de-DE" dirty="0" smtClean="0"/>
              <a:t>, </a:t>
            </a:r>
            <a:r>
              <a:rPr lang="de-DE" dirty="0" err="1" smtClean="0"/>
              <a:t>accuracy</a:t>
            </a:r>
            <a:r>
              <a:rPr lang="de-DE" dirty="0" smtClean="0"/>
              <a:t>,…)</a:t>
            </a:r>
          </a:p>
          <a:p>
            <a:pPr lvl="1"/>
            <a:r>
              <a:rPr lang="de-DE" dirty="0" smtClean="0"/>
              <a:t>Security (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gets</a:t>
            </a:r>
            <a:r>
              <a:rPr lang="de-DE" dirty="0" smtClean="0"/>
              <a:t> in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stays</a:t>
            </a:r>
            <a:r>
              <a:rPr lang="de-DE" dirty="0" smtClean="0"/>
              <a:t> out…)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Overarching</a:t>
            </a:r>
            <a:r>
              <a:rPr lang="de-DE" dirty="0" smtClean="0"/>
              <a:t> </a:t>
            </a:r>
            <a:r>
              <a:rPr lang="de-DE" dirty="0" err="1" smtClean="0"/>
              <a:t>challenge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</a:p>
          <a:p>
            <a:pPr lvl="1"/>
            <a:r>
              <a:rPr lang="de-DE" dirty="0"/>
              <a:t>d</a:t>
            </a:r>
            <a:r>
              <a:rPr lang="de-DE" dirty="0" smtClean="0"/>
              <a:t>esign</a:t>
            </a:r>
          </a:p>
          <a:p>
            <a:pPr lvl="1"/>
            <a:r>
              <a:rPr lang="de-DE" dirty="0"/>
              <a:t>d</a:t>
            </a:r>
            <a:r>
              <a:rPr lang="de-DE" dirty="0" smtClean="0"/>
              <a:t>o V&amp;V </a:t>
            </a:r>
            <a:r>
              <a:rPr lang="de-DE" dirty="0" err="1" smtClean="0"/>
              <a:t>for</a:t>
            </a:r>
            <a:endParaRPr lang="de-DE" dirty="0" smtClean="0"/>
          </a:p>
          <a:p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‚</a:t>
            </a:r>
            <a:r>
              <a:rPr lang="de-DE" dirty="0" err="1" smtClean="0"/>
              <a:t>beasts</a:t>
            </a:r>
            <a:r>
              <a:rPr lang="de-DE" dirty="0" smtClean="0"/>
              <a:t>‘</a:t>
            </a:r>
          </a:p>
          <a:p>
            <a:r>
              <a:rPr lang="de-DE" dirty="0" smtClean="0"/>
              <a:t>such,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on</a:t>
            </a:r>
          </a:p>
          <a:p>
            <a:pPr lvl="1"/>
            <a:r>
              <a:rPr lang="de-DE" dirty="0" err="1" smtClean="0"/>
              <a:t>Safety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Security)</a:t>
            </a:r>
          </a:p>
          <a:p>
            <a:pPr lvl="1"/>
            <a:r>
              <a:rPr lang="de-DE" dirty="0" smtClean="0"/>
              <a:t>Real-Time </a:t>
            </a:r>
            <a:r>
              <a:rPr lang="de-DE" dirty="0" err="1" smtClean="0"/>
              <a:t>behaviour</a:t>
            </a:r>
            <a:endParaRPr lang="de-DE" dirty="0" smtClean="0"/>
          </a:p>
          <a:p>
            <a:pPr lvl="1"/>
            <a:r>
              <a:rPr lang="de-DE" dirty="0" err="1" smtClean="0"/>
              <a:t>Cost</a:t>
            </a:r>
            <a:r>
              <a:rPr lang="de-DE" dirty="0" smtClean="0"/>
              <a:t> Efficiency</a:t>
            </a:r>
          </a:p>
          <a:p>
            <a:pPr lvl="1"/>
            <a:r>
              <a:rPr lang="de-DE" dirty="0" smtClean="0"/>
              <a:t>…</a:t>
            </a:r>
          </a:p>
          <a:p>
            <a:r>
              <a:rPr lang="de-DE" dirty="0" err="1"/>
              <a:t>a</a:t>
            </a:r>
            <a:r>
              <a:rPr lang="de-DE" dirty="0" err="1" smtClean="0"/>
              <a:t>re</a:t>
            </a:r>
            <a:r>
              <a:rPr lang="de-DE" dirty="0" smtClean="0"/>
              <a:t> </a:t>
            </a:r>
            <a:r>
              <a:rPr lang="de-DE" dirty="0" err="1" smtClean="0"/>
              <a:t>met</a:t>
            </a:r>
            <a:r>
              <a:rPr lang="de-DE" dirty="0" smtClean="0"/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7141779" y="1931276"/>
            <a:ext cx="1631731" cy="2289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Same </a:t>
            </a:r>
            <a:r>
              <a:rPr lang="de-DE" dirty="0" err="1" smtClean="0"/>
              <a:t>question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, </a:t>
            </a:r>
          </a:p>
          <a:p>
            <a:pPr algn="ctr"/>
            <a:r>
              <a:rPr lang="de-DE" dirty="0" smtClean="0"/>
              <a:t>but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</a:p>
          <a:p>
            <a:pPr algn="ctr"/>
            <a:r>
              <a:rPr lang="de-DE" dirty="0" smtClean="0"/>
              <a:t>(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) </a:t>
            </a:r>
            <a:r>
              <a:rPr lang="de-DE" dirty="0" err="1" smtClean="0"/>
              <a:t>completely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type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level</a:t>
            </a:r>
            <a:r>
              <a:rPr lang="de-DE" dirty="0" smtClean="0"/>
              <a:t> Research </a:t>
            </a:r>
            <a:r>
              <a:rPr lang="de-DE" dirty="0" err="1" smtClean="0"/>
              <a:t>topics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 ARTEMIS-IA_2015">
  <a:themeElements>
    <a:clrScheme name="ARTEM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FC2"/>
      </a:accent1>
      <a:accent2>
        <a:srgbClr val="D13E8C"/>
      </a:accent2>
      <a:accent3>
        <a:srgbClr val="A25196"/>
      </a:accent3>
      <a:accent4>
        <a:srgbClr val="9DD2E6"/>
      </a:accent4>
      <a:accent5>
        <a:srgbClr val="2B539D"/>
      </a:accent5>
      <a:accent6>
        <a:srgbClr val="36469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3866--0480 Powerpoint template_new (ARTEMIS)">
  <a:themeElements>
    <a:clrScheme name="ARTEM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FC2"/>
      </a:accent1>
      <a:accent2>
        <a:srgbClr val="D13E8C"/>
      </a:accent2>
      <a:accent3>
        <a:srgbClr val="A25196"/>
      </a:accent3>
      <a:accent4>
        <a:srgbClr val="9DD2E6"/>
      </a:accent4>
      <a:accent5>
        <a:srgbClr val="2B539D"/>
      </a:accent5>
      <a:accent6>
        <a:srgbClr val="36469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ARTEMIS-IA_2015</Template>
  <TotalTime>0</TotalTime>
  <Words>784</Words>
  <Application>Microsoft Office PowerPoint</Application>
  <PresentationFormat>Bildschirmpräsentation (4:3)</PresentationFormat>
  <Paragraphs>164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Presentation Template ARTEMIS-IA_2015</vt:lpstr>
      <vt:lpstr>2_3866--0480 Powerpoint template_new (ARTEMIS)</vt:lpstr>
      <vt:lpstr>SRA 2016 – Strategic Research Challenges</vt:lpstr>
      <vt:lpstr>The Challenge</vt:lpstr>
      <vt:lpstr>As always….</vt:lpstr>
      <vt:lpstr>But with CPS, it get‘s worse…</vt:lpstr>
      <vt:lpstr>… and worse</vt:lpstr>
      <vt:lpstr>Another set of challanges: Changes in development processes</vt:lpstr>
      <vt:lpstr>Yet another set of Challenges: Where worlds collide…</vt:lpstr>
      <vt:lpstr>Overarching challenge</vt:lpstr>
      <vt:lpstr>High level Research topics</vt:lpstr>
      <vt:lpstr>High level topics I</vt:lpstr>
      <vt:lpstr>High level topics II</vt:lpstr>
      <vt:lpstr>High level topics III</vt:lpstr>
      <vt:lpstr>Closely related topic in SRA: Cyber-Physical Systems of Systems</vt:lpstr>
      <vt:lpstr>PowerPoint-Präsentation</vt:lpstr>
    </vt:vector>
  </TitlesOfParts>
  <Company>OFFIS e.V.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Jürgen Niehaus</dc:creator>
  <cp:lastModifiedBy>Jürgen Niehaus</cp:lastModifiedBy>
  <cp:revision>24</cp:revision>
  <dcterms:created xsi:type="dcterms:W3CDTF">2016-04-11T06:36:43Z</dcterms:created>
  <dcterms:modified xsi:type="dcterms:W3CDTF">2016-04-13T07:20:36Z</dcterms:modified>
</cp:coreProperties>
</file>