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sldIdLst>
    <p:sldId id="256" r:id="rId3"/>
    <p:sldId id="271" r:id="rId4"/>
    <p:sldId id="287" r:id="rId5"/>
    <p:sldId id="264" r:id="rId6"/>
    <p:sldId id="266" r:id="rId7"/>
    <p:sldId id="265" r:id="rId8"/>
    <p:sldId id="260" r:id="rId9"/>
    <p:sldId id="272" r:id="rId10"/>
    <p:sldId id="273" r:id="rId11"/>
    <p:sldId id="274" r:id="rId12"/>
    <p:sldId id="262" r:id="rId13"/>
    <p:sldId id="275" r:id="rId14"/>
    <p:sldId id="269" r:id="rId15"/>
    <p:sldId id="259" r:id="rId16"/>
    <p:sldId id="263" r:id="rId17"/>
    <p:sldId id="276" r:id="rId18"/>
    <p:sldId id="278" r:id="rId19"/>
    <p:sldId id="290" r:id="rId20"/>
    <p:sldId id="289" r:id="rId21"/>
    <p:sldId id="291" r:id="rId22"/>
    <p:sldId id="279" r:id="rId23"/>
    <p:sldId id="282" r:id="rId24"/>
    <p:sldId id="281" r:id="rId25"/>
    <p:sldId id="280" r:id="rId26"/>
    <p:sldId id="288" r:id="rId27"/>
    <p:sldId id="283" r:id="rId28"/>
    <p:sldId id="268" r:id="rId29"/>
    <p:sldId id="285" r:id="rId30"/>
    <p:sldId id="286" r:id="rId31"/>
    <p:sldId id="258"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6264696" cy="1470025"/>
          </a:xfrm>
        </p:spPr>
        <p:txBody>
          <a:bodyPr/>
          <a:lstStyle>
            <a:lvl1pPr algn="l">
              <a:defRPr/>
            </a:lvl1pPr>
          </a:lstStyle>
          <a:p>
            <a:r>
              <a:rPr lang="fr-FR" smtClean="0"/>
              <a:t>Modifiez le style du titre</a:t>
            </a:r>
            <a:endParaRPr lang="nl-NL" dirty="0"/>
          </a:p>
        </p:txBody>
      </p:sp>
      <p:sp>
        <p:nvSpPr>
          <p:cNvPr id="3" name="Subtitle 2"/>
          <p:cNvSpPr>
            <a:spLocks noGrp="1"/>
          </p:cNvSpPr>
          <p:nvPr>
            <p:ph type="subTitle" idx="1"/>
          </p:nvPr>
        </p:nvSpPr>
        <p:spPr>
          <a:xfrm>
            <a:off x="611560" y="2348880"/>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nl-NL" dirty="0"/>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NL"/>
          </a:p>
        </p:txBody>
      </p:sp>
      <p:sp>
        <p:nvSpPr>
          <p:cNvPr id="3" name="Date Placeholder 2"/>
          <p:cNvSpPr>
            <a:spLocks noGrp="1"/>
          </p:cNvSpPr>
          <p:nvPr>
            <p:ph type="dt" sz="half" idx="10"/>
          </p:nvPr>
        </p:nvSpPr>
        <p:spPr/>
        <p:txBody>
          <a:bodyPr/>
          <a:lstStyle/>
          <a:p>
            <a:fld id="{C4881FE0-4535-4027-9D4A-5F93620527A0}" type="datetimeFigureOut">
              <a:rPr lang="nl-NL" smtClean="0"/>
              <a:pPr/>
              <a:t>13-4-2016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81FE0-4535-4027-9D4A-5F93620527A0}" type="datetimeFigureOut">
              <a:rPr lang="nl-NL" smtClean="0"/>
              <a:pPr/>
              <a:t>13-4-2016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4881FE0-4535-4027-9D4A-5F93620527A0}" type="datetimeFigureOut">
              <a:rPr lang="nl-NL" smtClean="0"/>
              <a:pPr/>
              <a:t>13-4-2016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4881FE0-4535-4027-9D4A-5F93620527A0}" type="datetimeFigureOut">
              <a:rPr lang="nl-NL" smtClean="0"/>
              <a:pPr/>
              <a:t>13-4-2016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NL"/>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6264696" cy="1470025"/>
          </a:xfrm>
        </p:spPr>
        <p:txBody>
          <a:bodyPr/>
          <a:lstStyle>
            <a:lvl1pPr algn="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2348880"/>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6264696" cy="1470025"/>
          </a:xfrm>
        </p:spPr>
        <p:txBody>
          <a:bodyPr/>
          <a:lstStyle>
            <a:lvl1pPr algn="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2348880"/>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ussse-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usssen-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6264696" cy="1470025"/>
          </a:xfrm>
        </p:spPr>
        <p:txBody>
          <a:bodyPr/>
          <a:lstStyle>
            <a:lvl1pPr algn="l">
              <a:defRPr/>
            </a:lvl1pPr>
          </a:lstStyle>
          <a:p>
            <a:r>
              <a:rPr lang="fr-FR" smtClean="0"/>
              <a:t>Modifiez le style du titre</a:t>
            </a:r>
            <a:endParaRPr lang="nl-NL" dirty="0"/>
          </a:p>
        </p:txBody>
      </p:sp>
      <p:sp>
        <p:nvSpPr>
          <p:cNvPr id="3" name="Subtitle 2"/>
          <p:cNvSpPr>
            <a:spLocks noGrp="1"/>
          </p:cNvSpPr>
          <p:nvPr>
            <p:ph type="subTitle" idx="1"/>
          </p:nvPr>
        </p:nvSpPr>
        <p:spPr>
          <a:xfrm>
            <a:off x="611560" y="2348880"/>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nl-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usssen-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C4881FE0-4535-4027-9D4A-5F93620527A0}" type="datetimeFigureOut">
              <a:rPr lang="nl-NL" smtClean="0"/>
              <a:pPr/>
              <a:t>13-4-2016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C4881FE0-4535-4027-9D4A-5F93620527A0}" type="datetimeFigureOut">
              <a:rPr lang="nl-NL" smtClean="0"/>
              <a:pPr/>
              <a:t>13-4-2016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C4881FE0-4535-4027-9D4A-5F93620527A0}" type="datetimeFigureOut">
              <a:rPr lang="nl-NL" smtClean="0"/>
              <a:pPr/>
              <a:t>13-4-2016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81FE0-4535-4027-9D4A-5F93620527A0}" type="datetimeFigureOut">
              <a:rPr lang="nl-NL" smtClean="0"/>
              <a:pPr/>
              <a:t>13-4-2016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81FE0-4535-4027-9D4A-5F93620527A0}" type="datetimeFigureOut">
              <a:rPr lang="nl-NL" smtClean="0"/>
              <a:pPr/>
              <a:t>13-4-2016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81FE0-4535-4027-9D4A-5F93620527A0}" type="datetimeFigureOut">
              <a:rPr lang="nl-NL" smtClean="0"/>
              <a:pPr/>
              <a:t>13-4-2016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ussse-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fr-FR" smtClean="0"/>
              <a:t>Modifiez le style du titre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nl-N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usssen-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fr-FR" smtClean="0"/>
              <a:t>Modifiez le style du titre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usssen-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fr-FR" smtClean="0"/>
              <a:t>Modifiez le style du titre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NL"/>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4881FE0-4535-4027-9D4A-5F93620527A0}" type="datetimeFigureOut">
              <a:rPr lang="nl-NL" smtClean="0"/>
              <a:pPr/>
              <a:t>13-4-2016</a:t>
            </a:fld>
            <a:endParaRPr lang="nl-NL"/>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NL"/>
          </a:p>
        </p:txBody>
      </p:sp>
      <p:sp>
        <p:nvSpPr>
          <p:cNvPr id="5" name="Date Placeholder 4"/>
          <p:cNvSpPr>
            <a:spLocks noGrp="1"/>
          </p:cNvSpPr>
          <p:nvPr>
            <p:ph type="dt" sz="half" idx="10"/>
          </p:nvPr>
        </p:nvSpPr>
        <p:spPr/>
        <p:txBody>
          <a:bodyPr/>
          <a:lstStyle/>
          <a:p>
            <a:fld id="{C4881FE0-4535-4027-9D4A-5F93620527A0}" type="datetimeFigureOut">
              <a:rPr lang="nl-NL" smtClean="0"/>
              <a:pPr/>
              <a:t>13-4-2016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NL"/>
          </a:p>
        </p:txBody>
      </p:sp>
      <p:sp>
        <p:nvSpPr>
          <p:cNvPr id="7" name="Date Placeholder 6"/>
          <p:cNvSpPr>
            <a:spLocks noGrp="1"/>
          </p:cNvSpPr>
          <p:nvPr>
            <p:ph type="dt" sz="half" idx="10"/>
          </p:nvPr>
        </p:nvSpPr>
        <p:spPr/>
        <p:txBody>
          <a:bodyPr/>
          <a:lstStyle/>
          <a:p>
            <a:fld id="{C4881FE0-4535-4027-9D4A-5F93620527A0}" type="datetimeFigureOut">
              <a:rPr lang="nl-NL" smtClean="0"/>
              <a:pPr/>
              <a:t>13-4-2016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E412C83-7EE3-4197-829F-133F02492B39}" type="slidenum">
              <a:rPr lang="nl-NL" smtClean="0"/>
              <a:pPr/>
              <a:t>‹N°›</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11144" cy="1143000"/>
          </a:xfrm>
          <a:prstGeom prst="rect">
            <a:avLst/>
          </a:prstGeom>
        </p:spPr>
        <p:txBody>
          <a:bodyPr vert="horz" lIns="91440" tIns="45720" rIns="91440" bIns="45720" rtlCol="0" anchor="ctr">
            <a:normAutofit/>
          </a:bodyPr>
          <a:lstStyle/>
          <a:p>
            <a:r>
              <a:rPr lang="fr-FR" smtClean="0"/>
              <a:t>Modifiez le style du titre</a:t>
            </a:r>
            <a:endParaRPr lang="nl-NL"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81FE0-4535-4027-9D4A-5F93620527A0}" type="datetimeFigureOut">
              <a:rPr lang="nl-NL" smtClean="0"/>
              <a:pPr/>
              <a:t>13-4-2016</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12C83-7EE3-4197-829F-133F02492B39}" type="slidenum">
              <a:rPr lang="nl-NL" smtClean="0"/>
              <a:pPr/>
              <a:t>‹N°›</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11144" cy="1143000"/>
          </a:xfrm>
          <a:prstGeom prst="rect">
            <a:avLst/>
          </a:prstGeom>
        </p:spPr>
        <p:txBody>
          <a:bodyPr vert="horz" lIns="91440" tIns="45720" rIns="91440" bIns="45720" rtlCol="0" anchor="ctr">
            <a:normAutofit/>
          </a:bodyPr>
          <a:lstStyle/>
          <a:p>
            <a:r>
              <a:rPr lang="en-US" smtClean="0"/>
              <a:t>Click to edit Master title style</a:t>
            </a:r>
            <a:endParaRPr lang="nl-NL"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81FE0-4535-4027-9D4A-5F93620527A0}" type="datetimeFigureOut">
              <a:rPr lang="nl-NL" smtClean="0"/>
              <a:pPr/>
              <a:t>13-4-2016</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12C83-7EE3-4197-829F-133F02492B39}" type="slidenum">
              <a:rPr lang="nl-NL" smtClean="0"/>
              <a:pPr/>
              <a:t>‹N°›</a:t>
            </a:fld>
            <a:endParaRPr lang="nl-NL"/>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620688"/>
            <a:ext cx="6768752" cy="1800200"/>
          </a:xfrm>
        </p:spPr>
        <p:txBody>
          <a:bodyPr>
            <a:normAutofit/>
          </a:bodyPr>
          <a:lstStyle/>
          <a:p>
            <a:pPr algn="ctr"/>
            <a:r>
              <a:rPr lang="nl-NL" sz="3600" dirty="0"/>
              <a:t>Presenting </a:t>
            </a:r>
            <a:r>
              <a:rPr lang="nl-NL" sz="3600" dirty="0" smtClean="0"/>
              <a:t/>
            </a:r>
            <a:br>
              <a:rPr lang="nl-NL" sz="3600" dirty="0" smtClean="0"/>
            </a:br>
            <a:r>
              <a:rPr lang="nl-NL" sz="3600" dirty="0" smtClean="0"/>
              <a:t>ARTEMIS-IA </a:t>
            </a:r>
            <a:r>
              <a:rPr lang="nl-NL" sz="3600" dirty="0"/>
              <a:t/>
            </a:r>
            <a:br>
              <a:rPr lang="nl-NL" sz="3600" dirty="0"/>
            </a:br>
            <a:r>
              <a:rPr lang="nl-NL" sz="3600" dirty="0"/>
              <a:t>Strategic Research Agenda </a:t>
            </a:r>
            <a:r>
              <a:rPr lang="nl-NL" sz="3600" dirty="0" smtClean="0"/>
              <a:t>2016</a:t>
            </a:r>
            <a:endParaRPr lang="nl-NL" sz="3600" dirty="0"/>
          </a:p>
        </p:txBody>
      </p:sp>
      <p:sp>
        <p:nvSpPr>
          <p:cNvPr id="3" name="Subtitle 2"/>
          <p:cNvSpPr>
            <a:spLocks noGrp="1"/>
          </p:cNvSpPr>
          <p:nvPr>
            <p:ph type="subTitle" idx="1"/>
          </p:nvPr>
        </p:nvSpPr>
        <p:spPr>
          <a:xfrm>
            <a:off x="251520" y="2996952"/>
            <a:ext cx="6400800" cy="2088232"/>
          </a:xfrm>
        </p:spPr>
        <p:txBody>
          <a:bodyPr>
            <a:noAutofit/>
          </a:bodyPr>
          <a:lstStyle/>
          <a:p>
            <a:r>
              <a:rPr lang="nl-NL" sz="2800" dirty="0"/>
              <a:t>ARTEMIS-IA Spring </a:t>
            </a:r>
            <a:r>
              <a:rPr lang="nl-NL" sz="2800" dirty="0" smtClean="0"/>
              <a:t>Event</a:t>
            </a:r>
          </a:p>
          <a:p>
            <a:endParaRPr lang="nl-NL" sz="1200" dirty="0" smtClean="0"/>
          </a:p>
          <a:p>
            <a:r>
              <a:rPr lang="nl-NL" sz="2400" dirty="0" smtClean="0"/>
              <a:t>Vienna, April 13</a:t>
            </a:r>
            <a:r>
              <a:rPr lang="nl-NL" sz="2400" baseline="30000" dirty="0" smtClean="0"/>
              <a:t>th</a:t>
            </a:r>
            <a:r>
              <a:rPr lang="nl-NL" sz="2400" dirty="0" smtClean="0"/>
              <a:t> 2016</a:t>
            </a:r>
          </a:p>
          <a:p>
            <a:endParaRPr lang="nl-NL" sz="1200" dirty="0">
              <a:solidFill>
                <a:schemeClr val="accent1">
                  <a:lumMod val="75000"/>
                </a:schemeClr>
              </a:solidFill>
            </a:endParaRPr>
          </a:p>
          <a:p>
            <a:r>
              <a:rPr lang="nl-NL" sz="2000" dirty="0" smtClean="0">
                <a:solidFill>
                  <a:schemeClr val="accent1">
                    <a:lumMod val="75000"/>
                  </a:schemeClr>
                </a:solidFill>
              </a:rPr>
              <a:t>Laila Gide </a:t>
            </a:r>
          </a:p>
          <a:p>
            <a:r>
              <a:rPr lang="nl-NL" sz="2000" dirty="0" smtClean="0">
                <a:solidFill>
                  <a:schemeClr val="accent1">
                    <a:lumMod val="75000"/>
                  </a:schemeClr>
                </a:solidFill>
              </a:rPr>
              <a:t>Thales</a:t>
            </a:r>
            <a:endParaRPr lang="nl-NL"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7211144" cy="778098"/>
          </a:xfrm>
          <a:solidFill>
            <a:schemeClr val="accent1">
              <a:lumMod val="60000"/>
              <a:lumOff val="40000"/>
            </a:schemeClr>
          </a:solidFill>
          <a:ln>
            <a:solidFill>
              <a:srgbClr val="7030A0"/>
            </a:solidFill>
          </a:ln>
          <a:scene3d>
            <a:camera prst="orthographicFront"/>
            <a:lightRig rig="threePt" dir="t"/>
          </a:scene3d>
          <a:sp3d>
            <a:bevelT w="165100" prst="coolSlant"/>
          </a:sp3d>
        </p:spPr>
        <p:txBody>
          <a:bodyPr>
            <a:noAutofit/>
          </a:bodyPr>
          <a:lstStyle/>
          <a:p>
            <a:r>
              <a:rPr lang="en-US" sz="2000" dirty="0" smtClean="0"/>
              <a:t/>
            </a:r>
            <a:br>
              <a:rPr lang="en-US" sz="2000" dirty="0" smtClean="0"/>
            </a:br>
            <a:r>
              <a:rPr lang="en-US" sz="3200" dirty="0" smtClean="0"/>
              <a:t>The Applications Drivers</a:t>
            </a:r>
            <a:br>
              <a:rPr lang="en-US" sz="3200" dirty="0" smtClean="0"/>
            </a:br>
            <a:r>
              <a:rPr lang="en-US" sz="2000" dirty="0" smtClean="0"/>
              <a:t>and Figures on Markets Trends and Opportunities</a:t>
            </a:r>
            <a:br>
              <a:rPr lang="en-US" sz="2000" dirty="0" smtClean="0"/>
            </a:br>
            <a:endParaRPr lang="en-US" sz="2000" dirty="0"/>
          </a:p>
        </p:txBody>
      </p:sp>
      <p:sp>
        <p:nvSpPr>
          <p:cNvPr id="3" name="Espace réservé du contenu 2"/>
          <p:cNvSpPr>
            <a:spLocks noGrp="1"/>
          </p:cNvSpPr>
          <p:nvPr>
            <p:ph idx="1"/>
          </p:nvPr>
        </p:nvSpPr>
        <p:spPr>
          <a:xfrm>
            <a:off x="345502" y="1124744"/>
            <a:ext cx="8640960" cy="2736304"/>
          </a:xfrm>
          <a:solidFill>
            <a:schemeClr val="bg2"/>
          </a:solidFill>
          <a:ln>
            <a:solidFill>
              <a:srgbClr val="7030A0"/>
            </a:solidFill>
          </a:ln>
          <a:scene3d>
            <a:camera prst="orthographicFront"/>
            <a:lightRig rig="threePt" dir="t"/>
          </a:scene3d>
          <a:sp3d>
            <a:bevelT w="152400" h="50800" prst="softRound"/>
          </a:sp3d>
        </p:spPr>
        <p:txBody>
          <a:bodyPr>
            <a:noAutofit/>
          </a:bodyPr>
          <a:lstStyle/>
          <a:p>
            <a:pPr marL="342900" lvl="1" indent="-342900">
              <a:buFont typeface="Arial" pitchFamily="34" charset="0"/>
              <a:buChar char="•"/>
            </a:pPr>
            <a:r>
              <a:rPr lang="en-GB" sz="1600" b="1" i="1" dirty="0" smtClean="0"/>
              <a:t>From </a:t>
            </a:r>
            <a:r>
              <a:rPr lang="en-GB" sz="1600" b="1" i="1" dirty="0"/>
              <a:t>IDC </a:t>
            </a:r>
            <a:r>
              <a:rPr lang="en-GB" sz="1600" b="1" i="1" dirty="0" smtClean="0"/>
              <a:t>report</a:t>
            </a:r>
          </a:p>
          <a:p>
            <a:pPr marL="449263" lvl="2" indent="-187325"/>
            <a:r>
              <a:rPr lang="en-GB" sz="1400" dirty="0" smtClean="0"/>
              <a:t>“Intelligent </a:t>
            </a:r>
            <a:r>
              <a:rPr lang="en-GB" sz="1400" dirty="0"/>
              <a:t>Systems are to exceed $1 Trillion in 2019 as the Market continues to disrupt traditional industries including manufacturing, energy, and transportation”. </a:t>
            </a:r>
            <a:endParaRPr lang="fr-FR" dirty="0"/>
          </a:p>
          <a:p>
            <a:pPr marL="449263" lvl="2" indent="-187325"/>
            <a:r>
              <a:rPr lang="en-GB" sz="1400" dirty="0" smtClean="0"/>
              <a:t>The </a:t>
            </a:r>
            <a:r>
              <a:rPr lang="en-GB" sz="1400" dirty="0"/>
              <a:t>market for intelligent </a:t>
            </a:r>
            <a:r>
              <a:rPr lang="en-GB" sz="1400" dirty="0" smtClean="0"/>
              <a:t>systems* will </a:t>
            </a:r>
            <a:r>
              <a:rPr lang="en-GB" sz="1400" dirty="0"/>
              <a:t>grow from 1.4 billion units and $755 billion in revenue this </a:t>
            </a:r>
            <a:r>
              <a:rPr lang="en-GB" sz="1400" dirty="0" smtClean="0"/>
              <a:t>year (2014) </a:t>
            </a:r>
            <a:r>
              <a:rPr lang="en-GB" sz="1400" dirty="0"/>
              <a:t>to over 2.2 billion units and over $1 trillion in revenue by </a:t>
            </a:r>
            <a:r>
              <a:rPr lang="en-GB" sz="1400" dirty="0" smtClean="0"/>
              <a:t>2019. </a:t>
            </a:r>
          </a:p>
          <a:p>
            <a:pPr marL="319088" lvl="1" indent="-319088">
              <a:buFont typeface="Arial" pitchFamily="34" charset="0"/>
              <a:buChar char="•"/>
              <a:tabLst>
                <a:tab pos="261938" algn="l"/>
              </a:tabLst>
            </a:pPr>
            <a:r>
              <a:rPr lang="en-GB" sz="1600" b="1" i="1" dirty="0" smtClean="0"/>
              <a:t>From  </a:t>
            </a:r>
            <a:r>
              <a:rPr lang="en-GB" sz="1600" b="1" i="1" dirty="0" err="1" smtClean="0"/>
              <a:t>CyPhERS</a:t>
            </a:r>
            <a:r>
              <a:rPr lang="en-GB" sz="1600" b="1" i="1" dirty="0" smtClean="0"/>
              <a:t> project</a:t>
            </a:r>
          </a:p>
          <a:p>
            <a:pPr marL="449263" lvl="2" indent="-187325"/>
            <a:r>
              <a:rPr lang="en-GB" sz="1400" dirty="0"/>
              <a:t>From 10 kilometres driven in 2004, today 400,000+ kilometres have been driven by Google’s autonomous cars. </a:t>
            </a:r>
            <a:endParaRPr lang="en-GB" sz="1400" dirty="0" smtClean="0"/>
          </a:p>
          <a:p>
            <a:pPr marL="449263" lvl="2" indent="-187325"/>
            <a:r>
              <a:rPr lang="en-GB" sz="1400" dirty="0" smtClean="0"/>
              <a:t>Potential </a:t>
            </a:r>
            <a:r>
              <a:rPr lang="en-GB" sz="1400" dirty="0"/>
              <a:t>market is 1 billion trucks and cars, globally, with 450,000 civilian, military and general aviation aircraft. </a:t>
            </a:r>
            <a:endParaRPr lang="en-GB" sz="1400" dirty="0" smtClean="0"/>
          </a:p>
          <a:p>
            <a:pPr marL="449263" lvl="2" indent="-187325"/>
            <a:r>
              <a:rPr lang="en-GB" sz="1400" dirty="0"/>
              <a:t>Sales of industrial robots grow by 170% every two years, with 12% of the global workforce of 320 million units in manufacturing being executed by </a:t>
            </a:r>
            <a:r>
              <a:rPr lang="en-GB" sz="1400" dirty="0" smtClean="0"/>
              <a:t>robots</a:t>
            </a:r>
            <a:endParaRPr lang="fr-FR" sz="1400" dirty="0"/>
          </a:p>
        </p:txBody>
      </p:sp>
      <p:sp>
        <p:nvSpPr>
          <p:cNvPr id="4" name="Rectangle 3"/>
          <p:cNvSpPr/>
          <p:nvPr/>
        </p:nvSpPr>
        <p:spPr>
          <a:xfrm>
            <a:off x="179512" y="6501590"/>
            <a:ext cx="8568952" cy="35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rgbClr val="002060"/>
                </a:solidFill>
              </a:rPr>
              <a:t>*defined </a:t>
            </a:r>
            <a:r>
              <a:rPr lang="en-GB" sz="1200" dirty="0">
                <a:solidFill>
                  <a:srgbClr val="002060"/>
                </a:solidFill>
              </a:rPr>
              <a:t>by microprocessors, connectivity, and high-level operating systems/UI in systems excluding PCs, phones, servers, and tablets</a:t>
            </a:r>
            <a:endParaRPr lang="fr-FR" sz="1200" dirty="0">
              <a:solidFill>
                <a:srgbClr val="002060"/>
              </a:solidFill>
            </a:endParaRPr>
          </a:p>
        </p:txBody>
      </p:sp>
      <p:sp>
        <p:nvSpPr>
          <p:cNvPr id="5" name="Rectangle 4"/>
          <p:cNvSpPr/>
          <p:nvPr/>
        </p:nvSpPr>
        <p:spPr>
          <a:xfrm>
            <a:off x="164246" y="4507211"/>
            <a:ext cx="8784976" cy="1596800"/>
          </a:xfrm>
          <a:prstGeom prst="rect">
            <a:avLst/>
          </a:prstGeom>
          <a:solidFill>
            <a:schemeClr val="accent4">
              <a:lumMod val="40000"/>
              <a:lumOff val="60000"/>
            </a:schemeClr>
          </a:solidFill>
          <a:ln>
            <a:solidFill>
              <a:srgbClr val="7030A0"/>
            </a:solidFill>
          </a:ln>
          <a:scene3d>
            <a:camera prst="orthographicFront"/>
            <a:lightRig rig="soft" dir="t"/>
          </a:scene3d>
          <a:sp3d>
            <a:bevelT w="152400" h="50800" prst="softRound"/>
          </a:sp3d>
        </p:spPr>
        <p:txBody>
          <a:bodyPr vert="horz" lIns="91440" tIns="45720" rIns="91440" bIns="45720" rtlCol="0">
            <a:noAutofit/>
          </a:bodyPr>
          <a:lstStyle/>
          <a:p>
            <a:pPr marL="342900" indent="-342900">
              <a:spcBef>
                <a:spcPct val="20000"/>
              </a:spcBef>
              <a:buFont typeface="Arial" pitchFamily="34" charset="0"/>
              <a:buChar char="•"/>
            </a:pPr>
            <a:r>
              <a:rPr lang="en-GB" sz="1600" dirty="0">
                <a:solidFill>
                  <a:schemeClr val="tx1"/>
                </a:solidFill>
              </a:rPr>
              <a:t>The application drivers developed  in the SRA are </a:t>
            </a:r>
          </a:p>
          <a:p>
            <a:pPr marL="800100" lvl="1" indent="-342900">
              <a:spcBef>
                <a:spcPct val="20000"/>
              </a:spcBef>
              <a:buFont typeface="Arial" pitchFamily="34" charset="0"/>
              <a:buChar char="•"/>
            </a:pPr>
            <a:r>
              <a:rPr lang="en-GB" sz="1600" dirty="0">
                <a:solidFill>
                  <a:schemeClr val="tx1"/>
                </a:solidFill>
              </a:rPr>
              <a:t>Smart Mobility</a:t>
            </a:r>
          </a:p>
          <a:p>
            <a:pPr marL="800100" lvl="1" indent="-342900">
              <a:spcBef>
                <a:spcPct val="20000"/>
              </a:spcBef>
              <a:buFont typeface="Arial" pitchFamily="34" charset="0"/>
              <a:buChar char="•"/>
            </a:pPr>
            <a:r>
              <a:rPr lang="en-US" sz="1600" dirty="0">
                <a:solidFill>
                  <a:schemeClr val="tx1"/>
                </a:solidFill>
              </a:rPr>
              <a:t>Sustainable Production</a:t>
            </a:r>
          </a:p>
          <a:p>
            <a:pPr marL="800100" lvl="1" indent="-342900">
              <a:spcBef>
                <a:spcPct val="20000"/>
              </a:spcBef>
              <a:buFont typeface="Arial" pitchFamily="34" charset="0"/>
              <a:buChar char="•"/>
            </a:pPr>
            <a:r>
              <a:rPr lang="en-US" sz="1600" dirty="0">
                <a:solidFill>
                  <a:schemeClr val="tx1"/>
                </a:solidFill>
              </a:rPr>
              <a:t>Smart Health and Wellbeing</a:t>
            </a:r>
          </a:p>
          <a:p>
            <a:pPr marL="800100" lvl="1" indent="-342900">
              <a:spcBef>
                <a:spcPct val="20000"/>
              </a:spcBef>
              <a:buFont typeface="Arial" pitchFamily="34" charset="0"/>
              <a:buChar char="•"/>
            </a:pPr>
            <a:r>
              <a:rPr lang="en-US" sz="1600" dirty="0">
                <a:solidFill>
                  <a:schemeClr val="tx1"/>
                </a:solidFill>
              </a:rPr>
              <a:t>Smart City</a:t>
            </a:r>
          </a:p>
          <a:p>
            <a:pPr>
              <a:spcBef>
                <a:spcPct val="20000"/>
              </a:spcBef>
            </a:pPr>
            <a:endParaRPr lang="en-US" sz="1600" dirty="0" smtClean="0">
              <a:solidFill>
                <a:schemeClr val="tx1"/>
              </a:solidFill>
            </a:endParaRPr>
          </a:p>
        </p:txBody>
      </p:sp>
      <p:sp>
        <p:nvSpPr>
          <p:cNvPr id="6" name="Rectangle 5"/>
          <p:cNvSpPr/>
          <p:nvPr/>
        </p:nvSpPr>
        <p:spPr>
          <a:xfrm rot="20674395">
            <a:off x="179512" y="2492896"/>
            <a:ext cx="8784976" cy="1872207"/>
          </a:xfrm>
          <a:prstGeom prst="rect">
            <a:avLst/>
          </a:prstGeom>
          <a:solidFill>
            <a:schemeClr val="accent4">
              <a:lumMod val="40000"/>
              <a:lumOff val="60000"/>
            </a:schemeClr>
          </a:solidFill>
          <a:ln>
            <a:solidFill>
              <a:srgbClr val="7030A0"/>
            </a:solidFill>
          </a:ln>
          <a:scene3d>
            <a:camera prst="orthographicFront"/>
            <a:lightRig rig="soft" dir="t"/>
          </a:scene3d>
          <a:sp3d>
            <a:bevelT w="152400" h="50800" prst="softRound"/>
          </a:sp3d>
        </p:spPr>
        <p:txBody>
          <a:bodyPr vert="horz" lIns="91440" tIns="45720" rIns="91440" bIns="45720" rtlCol="0">
            <a:noAutofit/>
          </a:bodyPr>
          <a:lstStyle/>
          <a:p>
            <a:pPr algn="ctr">
              <a:spcBef>
                <a:spcPct val="20000"/>
              </a:spcBef>
            </a:pPr>
            <a:r>
              <a:rPr lang="en-US" sz="2400" b="1" dirty="0" smtClean="0">
                <a:solidFill>
                  <a:schemeClr val="tx1"/>
                </a:solidFill>
              </a:rPr>
              <a:t>They </a:t>
            </a:r>
            <a:r>
              <a:rPr lang="en-US" sz="2400" b="1" dirty="0">
                <a:solidFill>
                  <a:schemeClr val="tx1"/>
                </a:solidFill>
              </a:rPr>
              <a:t>are </a:t>
            </a:r>
            <a:r>
              <a:rPr lang="en-GB" sz="2400" b="1" dirty="0">
                <a:solidFill>
                  <a:schemeClr val="tx1"/>
                </a:solidFill>
              </a:rPr>
              <a:t>just examples and do not cover all the potential applications such as smart energy, smart food, smart farming and agricultural, smart </a:t>
            </a:r>
            <a:r>
              <a:rPr lang="en-GB" sz="2400" b="1" dirty="0" err="1">
                <a:solidFill>
                  <a:schemeClr val="tx1"/>
                </a:solidFill>
              </a:rPr>
              <a:t>wearables</a:t>
            </a:r>
            <a:r>
              <a:rPr lang="en-GB" sz="2400" b="1" dirty="0">
                <a:solidFill>
                  <a:schemeClr val="tx1"/>
                </a:solidFill>
              </a:rPr>
              <a:t>, and many more.</a:t>
            </a:r>
            <a:endParaRPr lang="fr-FR" sz="2400" b="1" dirty="0">
              <a:solidFill>
                <a:schemeClr val="tx1"/>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582" y="1196752"/>
            <a:ext cx="7308812" cy="501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40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8800"/>
            <a:ext cx="8229600" cy="4525963"/>
          </a:xfrm>
        </p:spPr>
        <p:txBody>
          <a:bodyPr>
            <a:normAutofit fontScale="92500" lnSpcReduction="10000"/>
          </a:bodyPr>
          <a:lstStyle/>
          <a:p>
            <a:pPr marL="0" lvl="1" indent="0">
              <a:buNone/>
            </a:pPr>
            <a:r>
              <a:rPr lang="en-GB" b="1" dirty="0" smtClean="0"/>
              <a:t>ARTEMIS </a:t>
            </a:r>
            <a:r>
              <a:rPr lang="en-GB" b="1" dirty="0"/>
              <a:t>Priority </a:t>
            </a:r>
            <a:r>
              <a:rPr lang="en-GB" b="1" dirty="0" smtClean="0"/>
              <a:t>Targets</a:t>
            </a:r>
          </a:p>
          <a:p>
            <a:pPr marL="0" lvl="2" indent="0">
              <a:buNone/>
            </a:pPr>
            <a:r>
              <a:rPr lang="en-GB" sz="2000" i="1" dirty="0"/>
              <a:t>With the purpose of having greater impact and quick-to-markets results and to guide the R&amp;D programmes the following priority targets are </a:t>
            </a:r>
            <a:r>
              <a:rPr lang="en-GB" sz="2000" i="1" dirty="0" smtClean="0"/>
              <a:t>selected:</a:t>
            </a:r>
          </a:p>
          <a:p>
            <a:pPr marL="342900" lvl="2" indent="-342900"/>
            <a:r>
              <a:rPr lang="en-GB" i="1" dirty="0" smtClean="0"/>
              <a:t>product-family </a:t>
            </a:r>
            <a:r>
              <a:rPr lang="en-GB" i="1" dirty="0"/>
              <a:t>roll-out </a:t>
            </a:r>
            <a:r>
              <a:rPr lang="en-GB" b="1" i="1" dirty="0" smtClean="0"/>
              <a:t>governed </a:t>
            </a:r>
            <a:r>
              <a:rPr lang="en-GB" b="1" i="1" dirty="0"/>
              <a:t>by business needs</a:t>
            </a:r>
            <a:r>
              <a:rPr lang="en-GB" i="1" dirty="0"/>
              <a:t> (rather than engineering limitations</a:t>
            </a:r>
            <a:r>
              <a:rPr lang="en-GB" i="1" dirty="0" smtClean="0"/>
              <a:t>)</a:t>
            </a:r>
          </a:p>
          <a:p>
            <a:pPr lvl="0"/>
            <a:r>
              <a:rPr lang="en-GB" sz="2400" b="1" i="1" dirty="0"/>
              <a:t>faster to market</a:t>
            </a:r>
            <a:r>
              <a:rPr lang="en-GB" sz="2400" i="1" dirty="0"/>
              <a:t>: reduce the development </a:t>
            </a:r>
            <a:r>
              <a:rPr lang="en-GB" sz="2400" i="1" dirty="0" smtClean="0"/>
              <a:t>cycle, </a:t>
            </a:r>
            <a:r>
              <a:rPr lang="en-GB" sz="2400" i="1" dirty="0"/>
              <a:t>and development costs </a:t>
            </a:r>
            <a:r>
              <a:rPr lang="en-GB" sz="2400" i="1" dirty="0" smtClean="0"/>
              <a:t>by:</a:t>
            </a:r>
            <a:r>
              <a:rPr lang="fr-FR" sz="2400" i="1" dirty="0"/>
              <a:t> </a:t>
            </a:r>
            <a:r>
              <a:rPr lang="en-US" sz="2400" i="1" dirty="0" smtClean="0"/>
              <a:t>Shorten </a:t>
            </a:r>
            <a:r>
              <a:rPr lang="en-US" sz="2400" i="1" dirty="0"/>
              <a:t>the time to </a:t>
            </a:r>
            <a:r>
              <a:rPr lang="en-US" sz="2400" i="1" dirty="0" smtClean="0"/>
              <a:t>market and Mastering </a:t>
            </a:r>
            <a:r>
              <a:rPr lang="en-US" sz="2400" i="1" dirty="0"/>
              <a:t>the complexity  </a:t>
            </a:r>
            <a:endParaRPr lang="en-US" sz="2400" i="1" dirty="0" smtClean="0"/>
          </a:p>
          <a:p>
            <a:pPr lvl="0"/>
            <a:r>
              <a:rPr lang="en-GB" sz="2400" b="1" i="1" dirty="0"/>
              <a:t>Increased efficiency</a:t>
            </a:r>
            <a:r>
              <a:rPr lang="en-GB" sz="2400" i="1" dirty="0"/>
              <a:t>: easy adoption by the users and lowering the threshold of product introduction </a:t>
            </a:r>
            <a:r>
              <a:rPr lang="en-US" sz="2400" i="1" dirty="0"/>
              <a:t>in face of rapidly changing market needs better pervasive/ adoption </a:t>
            </a:r>
            <a:endParaRPr lang="en-US" sz="2400" i="1" dirty="0" smtClean="0"/>
          </a:p>
          <a:p>
            <a:pPr lvl="0"/>
            <a:r>
              <a:rPr lang="en-GB" sz="2400" b="1" i="1" dirty="0"/>
              <a:t>Improved sustainability</a:t>
            </a:r>
            <a:r>
              <a:rPr lang="en-GB" sz="2400" i="1" dirty="0"/>
              <a:t>: </a:t>
            </a:r>
            <a:r>
              <a:rPr lang="en-GB" sz="2400" dirty="0"/>
              <a:t>by enhancing product and system ease of use, adopting multi-view system design (from conception to operation and services) as well as a reuse </a:t>
            </a:r>
            <a:r>
              <a:rPr lang="en-GB" sz="2400" dirty="0" smtClean="0"/>
              <a:t>policy.</a:t>
            </a:r>
            <a:endParaRPr lang="en-GB" sz="2400" i="1" dirty="0"/>
          </a:p>
          <a:p>
            <a:endParaRPr lang="fr-FR" dirty="0"/>
          </a:p>
        </p:txBody>
      </p:sp>
      <p:sp>
        <p:nvSpPr>
          <p:cNvPr id="5" name="Titre 1"/>
          <p:cNvSpPr>
            <a:spLocks noGrp="1"/>
          </p:cNvSpPr>
          <p:nvPr>
            <p:ph type="title"/>
          </p:nvPr>
        </p:nvSpPr>
        <p:spPr>
          <a:xfrm>
            <a:off x="251520" y="332656"/>
            <a:ext cx="7488832"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ARTEMIS Innovation Strategy and Research Priorities</a:t>
            </a:r>
            <a:endParaRPr lang="en-GB" sz="2400" dirty="0"/>
          </a:p>
        </p:txBody>
      </p:sp>
    </p:spTree>
    <p:extLst>
      <p:ext uri="{BB962C8B-B14F-4D97-AF65-F5344CB8AC3E}">
        <p14:creationId xmlns:p14="http://schemas.microsoft.com/office/powerpoint/2010/main" val="2511366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4680520"/>
          </a:xfrm>
        </p:spPr>
        <p:txBody>
          <a:bodyPr>
            <a:normAutofit fontScale="85000" lnSpcReduction="20000"/>
          </a:bodyPr>
          <a:lstStyle/>
          <a:p>
            <a:pPr marL="0" lvl="1" indent="0">
              <a:buNone/>
            </a:pPr>
            <a:r>
              <a:rPr lang="en-GB" b="1" dirty="0"/>
              <a:t>Innovation </a:t>
            </a:r>
            <a:r>
              <a:rPr lang="en-GB" b="1" dirty="0" smtClean="0"/>
              <a:t>strategy : The concept </a:t>
            </a:r>
          </a:p>
          <a:p>
            <a:pPr marL="0" lvl="1" indent="0">
              <a:buNone/>
            </a:pPr>
            <a:r>
              <a:rPr lang="en-GB" sz="2200" i="1" dirty="0"/>
              <a:t>There is a change from static networked Cyber-Physical Systems to Systems-of-Systems and Cyber-Physical Systems technology should no longer be considered in isolated application </a:t>
            </a:r>
            <a:r>
              <a:rPr lang="en-GB" sz="2200" i="1" dirty="0" smtClean="0"/>
              <a:t>contexts</a:t>
            </a:r>
            <a:endParaRPr lang="en-GB" sz="2200" i="1" dirty="0"/>
          </a:p>
          <a:p>
            <a:pPr marL="342900" lvl="1" indent="-342900">
              <a:buFont typeface="Arial" pitchFamily="34" charset="0"/>
              <a:buChar char="•"/>
            </a:pPr>
            <a:r>
              <a:rPr lang="en-GB" dirty="0"/>
              <a:t>ARTEMIS innovation strategy </a:t>
            </a:r>
            <a:r>
              <a:rPr lang="en-GB" dirty="0" smtClean="0"/>
              <a:t>developed in the previous SRA is </a:t>
            </a:r>
            <a:r>
              <a:rPr lang="en-GB" dirty="0"/>
              <a:t>two-pronged: </a:t>
            </a:r>
            <a:endParaRPr lang="en-GB" dirty="0" smtClean="0"/>
          </a:p>
          <a:p>
            <a:pPr marL="742950" lvl="2" indent="-342900"/>
            <a:r>
              <a:rPr lang="en-GB" dirty="0" smtClean="0"/>
              <a:t>one </a:t>
            </a:r>
            <a:r>
              <a:rPr lang="en-GB" dirty="0"/>
              <a:t>is to</a:t>
            </a:r>
            <a:r>
              <a:rPr lang="en-GB" i="1" dirty="0"/>
              <a:t> </a:t>
            </a:r>
            <a:r>
              <a:rPr lang="en-GB" b="1" i="1" dirty="0"/>
              <a:t>‘</a:t>
            </a:r>
            <a:r>
              <a:rPr lang="en-GB" b="1" dirty="0"/>
              <a:t>Build on the leading positions where Europe is strong</a:t>
            </a:r>
            <a:r>
              <a:rPr lang="en-GB" b="1" dirty="0" smtClean="0"/>
              <a:t>’ </a:t>
            </a:r>
          </a:p>
          <a:p>
            <a:pPr marL="742950" lvl="2" indent="-342900"/>
            <a:r>
              <a:rPr lang="en-GB" dirty="0" smtClean="0"/>
              <a:t>And </a:t>
            </a:r>
            <a:r>
              <a:rPr lang="en-GB" dirty="0"/>
              <a:t>the other to</a:t>
            </a:r>
            <a:r>
              <a:rPr lang="en-GB" i="1" dirty="0"/>
              <a:t> ‘</a:t>
            </a:r>
            <a:r>
              <a:rPr lang="en-GB" b="1" dirty="0"/>
              <a:t>Create new opportunities’</a:t>
            </a:r>
            <a:r>
              <a:rPr lang="en-GB" dirty="0"/>
              <a:t> for Europe to be positioned at the forefront of </a:t>
            </a:r>
            <a:r>
              <a:rPr lang="en-GB" b="1" dirty="0"/>
              <a:t>new or emerging markets with high potential growth </a:t>
            </a:r>
            <a:r>
              <a:rPr lang="en-GB" b="1" dirty="0" smtClean="0"/>
              <a:t>rates</a:t>
            </a:r>
            <a:r>
              <a:rPr lang="en-GB" dirty="0" smtClean="0"/>
              <a:t> </a:t>
            </a:r>
          </a:p>
          <a:p>
            <a:pPr marL="0" lvl="1" indent="0">
              <a:buNone/>
            </a:pPr>
            <a:r>
              <a:rPr lang="en-GB" b="1" dirty="0" smtClean="0"/>
              <a:t>The </a:t>
            </a:r>
            <a:r>
              <a:rPr lang="en-GB" b="1" dirty="0"/>
              <a:t>new strategy </a:t>
            </a:r>
            <a:r>
              <a:rPr lang="en-GB" b="1" dirty="0" smtClean="0"/>
              <a:t>is more user-centric</a:t>
            </a:r>
          </a:p>
          <a:p>
            <a:pPr marL="342900" lvl="1" indent="-342900">
              <a:buFont typeface="Arial" pitchFamily="34" charset="0"/>
              <a:buChar char="•"/>
            </a:pPr>
            <a:r>
              <a:rPr lang="en-GB" b="1" dirty="0"/>
              <a:t>To take into account the user’s benefit and experience, over the whole value </a:t>
            </a:r>
            <a:r>
              <a:rPr lang="en-GB" b="1" dirty="0" smtClean="0"/>
              <a:t>chain</a:t>
            </a:r>
          </a:p>
          <a:p>
            <a:pPr marL="342900" lvl="1" indent="-342900">
              <a:buFont typeface="Arial" pitchFamily="34" charset="0"/>
              <a:buChar char="•"/>
            </a:pPr>
            <a:r>
              <a:rPr lang="en-GB" b="1" dirty="0" smtClean="0"/>
              <a:t>By </a:t>
            </a:r>
            <a:r>
              <a:rPr lang="en-GB" b="1" dirty="0"/>
              <a:t>building better and more efficient technological solutions</a:t>
            </a:r>
            <a:r>
              <a:rPr lang="en-GB" dirty="0"/>
              <a:t> </a:t>
            </a:r>
            <a:endParaRPr lang="en-GB" dirty="0" smtClean="0"/>
          </a:p>
          <a:p>
            <a:pPr marL="342900" lvl="1" indent="-342900">
              <a:buFont typeface="Arial" pitchFamily="34" charset="0"/>
              <a:buChar char="•"/>
            </a:pPr>
            <a:endParaRPr lang="en-GB" dirty="0" smtClean="0"/>
          </a:p>
          <a:p>
            <a:pPr marL="342900" lvl="1" indent="-342900">
              <a:buFont typeface="Arial" pitchFamily="34" charset="0"/>
              <a:buChar char="•"/>
            </a:pPr>
            <a:endParaRPr lang="fr-FR" b="1" dirty="0"/>
          </a:p>
          <a:p>
            <a:endParaRPr lang="fr-FR" dirty="0"/>
          </a:p>
        </p:txBody>
      </p:sp>
      <p:sp>
        <p:nvSpPr>
          <p:cNvPr id="4" name="Titre 1"/>
          <p:cNvSpPr>
            <a:spLocks noGrp="1"/>
          </p:cNvSpPr>
          <p:nvPr>
            <p:ph type="title"/>
          </p:nvPr>
        </p:nvSpPr>
        <p:spPr>
          <a:xfrm>
            <a:off x="457200" y="274638"/>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ARTEMIS Innovation Strategy and Research Priorities</a:t>
            </a:r>
            <a:endParaRPr lang="en-GB" sz="2400" dirty="0"/>
          </a:p>
        </p:txBody>
      </p:sp>
    </p:spTree>
    <p:extLst>
      <p:ext uri="{BB962C8B-B14F-4D97-AF65-F5344CB8AC3E}">
        <p14:creationId xmlns:p14="http://schemas.microsoft.com/office/powerpoint/2010/main" val="236237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31837"/>
            <a:ext cx="7211144" cy="706090"/>
          </a:xfrm>
        </p:spPr>
        <p:txBody>
          <a:bodyPr>
            <a:normAutofit fontScale="90000"/>
          </a:bodyPr>
          <a:lstStyle/>
          <a:p>
            <a:pPr lvl="1" algn="l" rtl="0">
              <a:spcBef>
                <a:spcPct val="0"/>
              </a:spcBef>
            </a:pPr>
            <a:r>
              <a:rPr lang="en-GB" b="1" dirty="0" smtClean="0"/>
              <a:t/>
            </a:r>
            <a:br>
              <a:rPr lang="en-GB" b="1" dirty="0" smtClean="0"/>
            </a:br>
            <a:r>
              <a:rPr lang="en-GB" sz="2200" b="1" dirty="0" smtClean="0"/>
              <a:t>Strategy implementation : </a:t>
            </a:r>
            <a:r>
              <a:rPr lang="en-US" sz="2200" dirty="0" smtClean="0"/>
              <a:t>The </a:t>
            </a:r>
            <a:r>
              <a:rPr lang="en-US" sz="2200" dirty="0"/>
              <a:t>Cross-domain </a:t>
            </a:r>
            <a:r>
              <a:rPr lang="en-US" sz="2200" dirty="0" smtClean="0"/>
              <a:t>approach</a:t>
            </a:r>
            <a:r>
              <a:rPr lang="fr-FR" sz="2200" b="1" dirty="0"/>
              <a:t/>
            </a:r>
            <a:br>
              <a:rPr lang="fr-FR" sz="2200" b="1" dirty="0"/>
            </a:br>
            <a:endParaRPr lang="fr-FR" sz="2200" dirty="0"/>
          </a:p>
        </p:txBody>
      </p:sp>
      <p:sp>
        <p:nvSpPr>
          <p:cNvPr id="3" name="Espace réservé du contenu 2"/>
          <p:cNvSpPr>
            <a:spLocks noGrp="1"/>
          </p:cNvSpPr>
          <p:nvPr>
            <p:ph idx="1"/>
          </p:nvPr>
        </p:nvSpPr>
        <p:spPr>
          <a:xfrm>
            <a:off x="323528" y="5949280"/>
            <a:ext cx="8496944" cy="720080"/>
          </a:xfrm>
        </p:spPr>
        <p:txBody>
          <a:bodyPr>
            <a:normAutofit fontScale="55000" lnSpcReduction="20000"/>
          </a:bodyPr>
          <a:lstStyle/>
          <a:p>
            <a:pPr marL="0" indent="0">
              <a:buNone/>
            </a:pPr>
            <a:r>
              <a:rPr lang="en-GB" dirty="0" smtClean="0"/>
              <a:t>To share </a:t>
            </a:r>
            <a:r>
              <a:rPr lang="en-GB" dirty="0"/>
              <a:t>communalities and synergies to overcome the fragmentation and create critical mass for the investments and to embrace the technology challenges</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648072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457200" y="274638"/>
            <a:ext cx="7211144" cy="778098"/>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sz="2400" smtClean="0"/>
              <a:t>ARTEMIS Innovation Strategy and Research Priorities</a:t>
            </a:r>
            <a:endParaRPr lang="en-GB" sz="2400" dirty="0"/>
          </a:p>
        </p:txBody>
      </p:sp>
      <p:sp>
        <p:nvSpPr>
          <p:cNvPr id="4" name="Flèche droite 3"/>
          <p:cNvSpPr/>
          <p:nvPr/>
        </p:nvSpPr>
        <p:spPr>
          <a:xfrm rot="20538317">
            <a:off x="172137" y="4731832"/>
            <a:ext cx="1979712" cy="25962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522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63608"/>
            <a:ext cx="7776864" cy="395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225577" y="1116810"/>
            <a:ext cx="8414659" cy="654503"/>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lvl="1">
              <a:spcBef>
                <a:spcPct val="0"/>
              </a:spcBef>
            </a:pPr>
            <a:r>
              <a:rPr lang="en-GB" sz="2400" b="1" dirty="0" smtClean="0"/>
              <a:t>Strategic </a:t>
            </a:r>
            <a:r>
              <a:rPr lang="en-GB" sz="2400" b="1" dirty="0"/>
              <a:t>Research </a:t>
            </a:r>
            <a:r>
              <a:rPr lang="en-GB" sz="2400" b="1" dirty="0" smtClean="0"/>
              <a:t>challenges: </a:t>
            </a:r>
            <a:r>
              <a:rPr lang="en-GB" sz="2400" dirty="0" smtClean="0"/>
              <a:t>the </a:t>
            </a:r>
            <a:r>
              <a:rPr lang="en-GB" sz="2400" dirty="0"/>
              <a:t>Building Blocks </a:t>
            </a:r>
            <a:r>
              <a:rPr lang="en-GB" sz="2400" dirty="0" smtClean="0"/>
              <a:t>Approach</a:t>
            </a:r>
            <a:endParaRPr lang="fr-FR" sz="2400" dirty="0"/>
          </a:p>
        </p:txBody>
      </p:sp>
      <p:sp>
        <p:nvSpPr>
          <p:cNvPr id="7" name="Titre 1"/>
          <p:cNvSpPr txBox="1">
            <a:spLocks/>
          </p:cNvSpPr>
          <p:nvPr/>
        </p:nvSpPr>
        <p:spPr>
          <a:xfrm>
            <a:off x="457200" y="274638"/>
            <a:ext cx="7211144" cy="778098"/>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sz="2400" smtClean="0"/>
              <a:t>ARTEMIS Innovation Strategy and Research Priorities</a:t>
            </a:r>
            <a:endParaRPr lang="en-GB" sz="2400" dirty="0"/>
          </a:p>
        </p:txBody>
      </p:sp>
      <p:sp>
        <p:nvSpPr>
          <p:cNvPr id="8" name="Espace réservé du contenu 2"/>
          <p:cNvSpPr>
            <a:spLocks noGrp="1"/>
          </p:cNvSpPr>
          <p:nvPr>
            <p:ph idx="1"/>
          </p:nvPr>
        </p:nvSpPr>
        <p:spPr>
          <a:xfrm>
            <a:off x="328450" y="5733256"/>
            <a:ext cx="8208912" cy="1008113"/>
          </a:xfrm>
        </p:spPr>
        <p:txBody>
          <a:bodyPr>
            <a:normAutofit/>
          </a:bodyPr>
          <a:lstStyle/>
          <a:p>
            <a:pPr marL="0" indent="0">
              <a:buNone/>
            </a:pPr>
            <a:r>
              <a:rPr lang="en-GB" sz="2000" dirty="0"/>
              <a:t>In order to break domain barriers and boost innovation, research activities should continue to foster the cross-domain approach and seek greater synergies to develop common building blocks. </a:t>
            </a:r>
          </a:p>
          <a:p>
            <a:pPr marL="0" indent="0">
              <a:buNone/>
            </a:pPr>
            <a:endParaRPr lang="en-GB" sz="2000" dirty="0" smtClean="0"/>
          </a:p>
        </p:txBody>
      </p:sp>
    </p:spTree>
    <p:extLst>
      <p:ext uri="{BB962C8B-B14F-4D97-AF65-F5344CB8AC3E}">
        <p14:creationId xmlns:p14="http://schemas.microsoft.com/office/powerpoint/2010/main" val="1761172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760" y="5176119"/>
            <a:ext cx="8892480" cy="1440264"/>
          </a:xfrm>
        </p:spPr>
        <p:txBody>
          <a:bodyPr>
            <a:normAutofit/>
          </a:bodyPr>
          <a:lstStyle/>
          <a:p>
            <a:pPr marL="0" indent="0">
              <a:buNone/>
            </a:pPr>
            <a:r>
              <a:rPr lang="en-GB" sz="1800" dirty="0" smtClean="0"/>
              <a:t>Building </a:t>
            </a:r>
            <a:r>
              <a:rPr lang="en-GB" sz="1800" dirty="0"/>
              <a:t>such predictable CPS components is needed to maximise the reuse, accelerate the development cycle and, consequently, time to market</a:t>
            </a:r>
            <a:r>
              <a:rPr lang="en-GB" sz="1800" dirty="0" smtClean="0"/>
              <a:t>.</a:t>
            </a:r>
            <a:r>
              <a:rPr lang="en-GB" sz="1800" dirty="0"/>
              <a:t> </a:t>
            </a:r>
            <a:endParaRPr lang="en-GB" sz="1800" dirty="0" smtClean="0"/>
          </a:p>
          <a:p>
            <a:pPr marL="0" indent="0">
              <a:buNone/>
            </a:pPr>
            <a:r>
              <a:rPr lang="en-GB" sz="1800" dirty="0" smtClean="0"/>
              <a:t>New </a:t>
            </a:r>
            <a:r>
              <a:rPr lang="en-GB" sz="1800" dirty="0"/>
              <a:t>core elements and development and validation technologies are needed for the development of smart, connected and highly automated smart </a:t>
            </a:r>
            <a:r>
              <a:rPr lang="en-GB" sz="1800" dirty="0" smtClean="0"/>
              <a:t>products</a:t>
            </a:r>
            <a:endParaRPr lang="fr-FR" sz="1800" dirty="0"/>
          </a:p>
          <a:p>
            <a:pPr marL="0" indent="0">
              <a:buNone/>
            </a:pPr>
            <a:endParaRPr lang="en-GB" sz="1800" dirty="0" smtClean="0"/>
          </a:p>
          <a:p>
            <a:pPr marL="0" indent="0">
              <a:buNone/>
            </a:pPr>
            <a:endParaRPr lang="fr-FR"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700912"/>
            <a:ext cx="4608512" cy="345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txBox="1">
            <a:spLocks/>
          </p:cNvSpPr>
          <p:nvPr/>
        </p:nvSpPr>
        <p:spPr>
          <a:xfrm>
            <a:off x="5364088" y="1772816"/>
            <a:ext cx="1944216" cy="10801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dirty="0"/>
          </a:p>
        </p:txBody>
      </p:sp>
      <p:sp>
        <p:nvSpPr>
          <p:cNvPr id="7" name="Titre 1"/>
          <p:cNvSpPr txBox="1">
            <a:spLocks/>
          </p:cNvSpPr>
          <p:nvPr/>
        </p:nvSpPr>
        <p:spPr>
          <a:xfrm>
            <a:off x="457200" y="274638"/>
            <a:ext cx="7211144" cy="778098"/>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sz="2400" smtClean="0"/>
              <a:t>ARTEMIS Innovation Strategy and Research Priorities</a:t>
            </a:r>
            <a:endParaRPr lang="en-GB" sz="2400" dirty="0"/>
          </a:p>
        </p:txBody>
      </p:sp>
      <p:sp>
        <p:nvSpPr>
          <p:cNvPr id="8" name="Titre 1"/>
          <p:cNvSpPr txBox="1">
            <a:spLocks/>
          </p:cNvSpPr>
          <p:nvPr/>
        </p:nvSpPr>
        <p:spPr>
          <a:xfrm>
            <a:off x="225577" y="1116810"/>
            <a:ext cx="8414659" cy="654503"/>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lvl="1">
              <a:spcBef>
                <a:spcPct val="0"/>
              </a:spcBef>
            </a:pPr>
            <a:r>
              <a:rPr lang="en-GB" sz="2400" b="1" dirty="0" smtClean="0"/>
              <a:t>Strategic </a:t>
            </a:r>
            <a:r>
              <a:rPr lang="en-GB" sz="2400" b="1" dirty="0"/>
              <a:t>Research </a:t>
            </a:r>
            <a:r>
              <a:rPr lang="en-GB" sz="2400" b="1" dirty="0" smtClean="0"/>
              <a:t>challenges: </a:t>
            </a:r>
            <a:r>
              <a:rPr lang="en-GB" sz="2400" dirty="0" smtClean="0"/>
              <a:t>the </a:t>
            </a:r>
            <a:r>
              <a:rPr lang="en-GB" sz="2400" dirty="0"/>
              <a:t>Building Blocks </a:t>
            </a:r>
            <a:r>
              <a:rPr lang="en-GB" sz="2400" dirty="0" smtClean="0"/>
              <a:t>Approach</a:t>
            </a:r>
            <a:endParaRPr lang="fr-FR" sz="2400" dirty="0"/>
          </a:p>
        </p:txBody>
      </p:sp>
    </p:spTree>
    <p:extLst>
      <p:ext uri="{BB962C8B-B14F-4D97-AF65-F5344CB8AC3E}">
        <p14:creationId xmlns:p14="http://schemas.microsoft.com/office/powerpoint/2010/main" val="2608765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8295" y="4183409"/>
            <a:ext cx="3816424" cy="267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1"/>
          <p:cNvSpPr>
            <a:spLocks noGrp="1"/>
          </p:cNvSpPr>
          <p:nvPr>
            <p:ph type="title"/>
          </p:nvPr>
        </p:nvSpPr>
        <p:spPr>
          <a:xfrm>
            <a:off x="457200" y="274638"/>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ARTEMIS Innovation Strategy and Research Priorities</a:t>
            </a:r>
            <a:endParaRPr lang="en-GB" sz="2400" dirty="0"/>
          </a:p>
        </p:txBody>
      </p:sp>
      <p:sp>
        <p:nvSpPr>
          <p:cNvPr id="7" name="Flèche vers le bas 6"/>
          <p:cNvSpPr/>
          <p:nvPr/>
        </p:nvSpPr>
        <p:spPr>
          <a:xfrm>
            <a:off x="4432491" y="3085455"/>
            <a:ext cx="288032"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Espace réservé du contenu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5541" y="1255057"/>
            <a:ext cx="7321931" cy="2268252"/>
          </a:xfrm>
          <a:prstGeom prst="rect">
            <a:avLst/>
          </a:prstGeom>
          <a:noFill/>
        </p:spPr>
      </p:pic>
      <p:sp>
        <p:nvSpPr>
          <p:cNvPr id="2" name="Rectangle 1"/>
          <p:cNvSpPr/>
          <p:nvPr/>
        </p:nvSpPr>
        <p:spPr>
          <a:xfrm>
            <a:off x="1257378" y="3429000"/>
            <a:ext cx="6629243" cy="72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a:t>
            </a:r>
            <a:r>
              <a:rPr lang="en-GB" sz="2400" b="1" dirty="0" smtClean="0"/>
              <a:t> </a:t>
            </a:r>
            <a:r>
              <a:rPr lang="en-GB" sz="2400" b="1" dirty="0"/>
              <a:t>highly dynamic approach</a:t>
            </a:r>
            <a:r>
              <a:rPr lang="en-GB" sz="2400" dirty="0"/>
              <a:t> </a:t>
            </a:r>
            <a:r>
              <a:rPr lang="en-GB" sz="2400" b="1" dirty="0"/>
              <a:t>for better </a:t>
            </a:r>
            <a:endParaRPr lang="en-GB" sz="2400" b="1" dirty="0" smtClean="0"/>
          </a:p>
          <a:p>
            <a:pPr algn="ctr"/>
            <a:r>
              <a:rPr lang="en-GB" sz="2400" b="1" dirty="0" smtClean="0"/>
              <a:t>Digital Transformation Sustainability</a:t>
            </a:r>
            <a:endParaRPr lang="fr-FR" sz="2400" dirty="0"/>
          </a:p>
        </p:txBody>
      </p:sp>
    </p:spTree>
    <p:extLst>
      <p:ext uri="{BB962C8B-B14F-4D97-AF65-F5344CB8AC3E}">
        <p14:creationId xmlns:p14="http://schemas.microsoft.com/office/powerpoint/2010/main" val="217133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5001" y="2132856"/>
            <a:ext cx="8229600" cy="3888432"/>
          </a:xfrm>
        </p:spPr>
        <p:txBody>
          <a:bodyPr>
            <a:normAutofit fontScale="85000" lnSpcReduction="20000"/>
          </a:bodyPr>
          <a:lstStyle/>
          <a:p>
            <a:pPr marL="285750" indent="-285750"/>
            <a:r>
              <a:rPr lang="en-GB" dirty="0"/>
              <a:t>CPS Architectures Principles </a:t>
            </a:r>
            <a:endParaRPr lang="fr-FR" dirty="0"/>
          </a:p>
          <a:p>
            <a:pPr marL="285750" indent="-285750"/>
            <a:r>
              <a:rPr lang="en-GB" dirty="0" smtClean="0"/>
              <a:t>Design Methods, Tools</a:t>
            </a:r>
            <a:r>
              <a:rPr lang="en-GB" dirty="0"/>
              <a:t>, Virtual Engineering</a:t>
            </a:r>
          </a:p>
          <a:p>
            <a:pPr marL="285750" indent="-285750"/>
            <a:r>
              <a:rPr lang="en-GB" dirty="0" smtClean="0"/>
              <a:t>Trust, security, Robustness </a:t>
            </a:r>
            <a:r>
              <a:rPr lang="en-GB" dirty="0"/>
              <a:t>and Dependability</a:t>
            </a:r>
            <a:endParaRPr lang="fr-FR" dirty="0"/>
          </a:p>
          <a:p>
            <a:pPr marL="285750" indent="-285750"/>
            <a:r>
              <a:rPr lang="en-GB" dirty="0" smtClean="0"/>
              <a:t>Autonomous and Robotic Systems </a:t>
            </a:r>
            <a:r>
              <a:rPr lang="en-GB" dirty="0"/>
              <a:t>and Cooperation </a:t>
            </a:r>
            <a:endParaRPr lang="en-GB" dirty="0" smtClean="0"/>
          </a:p>
          <a:p>
            <a:pPr marL="285750" indent="-285750"/>
            <a:r>
              <a:rPr lang="en-GB" dirty="0" smtClean="0"/>
              <a:t>Seamless Connectivity and Interoperability </a:t>
            </a:r>
          </a:p>
          <a:p>
            <a:pPr marL="285750" indent="-285750"/>
            <a:r>
              <a:rPr lang="en-GB" dirty="0" smtClean="0"/>
              <a:t>Cyber-Physical System </a:t>
            </a:r>
            <a:r>
              <a:rPr lang="en-GB" dirty="0"/>
              <a:t>of Systems</a:t>
            </a:r>
            <a:endParaRPr lang="fr-FR" dirty="0"/>
          </a:p>
          <a:p>
            <a:pPr marL="285750" indent="-285750"/>
            <a:r>
              <a:rPr lang="en-GB" dirty="0"/>
              <a:t>Computational </a:t>
            </a:r>
            <a:r>
              <a:rPr lang="en-GB" dirty="0" smtClean="0"/>
              <a:t>Blocks</a:t>
            </a:r>
          </a:p>
          <a:p>
            <a:pPr marL="285750" indent="-285750"/>
            <a:r>
              <a:rPr lang="en-GB" dirty="0" smtClean="0"/>
              <a:t>Digital </a:t>
            </a:r>
            <a:r>
              <a:rPr lang="en-GB" dirty="0"/>
              <a:t>Platforms </a:t>
            </a:r>
            <a:endParaRPr lang="fr-FR" dirty="0"/>
          </a:p>
          <a:p>
            <a:pPr marL="285750" indent="-285750"/>
            <a:r>
              <a:rPr lang="en-GB" dirty="0"/>
              <a:t>Basic </a:t>
            </a:r>
            <a:r>
              <a:rPr lang="en-GB" dirty="0" smtClean="0"/>
              <a:t>Research, fundamental Research</a:t>
            </a:r>
            <a:endParaRPr lang="fr-FR" dirty="0"/>
          </a:p>
        </p:txBody>
      </p:sp>
      <p:sp>
        <p:nvSpPr>
          <p:cNvPr id="4" name="Titre 1"/>
          <p:cNvSpPr txBox="1">
            <a:spLocks/>
          </p:cNvSpPr>
          <p:nvPr/>
        </p:nvSpPr>
        <p:spPr>
          <a:xfrm>
            <a:off x="191048" y="1268760"/>
            <a:ext cx="8414659" cy="654503"/>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lvl="1">
              <a:spcBef>
                <a:spcPct val="0"/>
              </a:spcBef>
            </a:pPr>
            <a:r>
              <a:rPr lang="en-GB" sz="2400" b="1" dirty="0" smtClean="0"/>
              <a:t>Strategic Research Priorities</a:t>
            </a:r>
            <a:endParaRPr lang="fr-FR" sz="2400" dirty="0"/>
          </a:p>
        </p:txBody>
      </p:sp>
      <p:sp>
        <p:nvSpPr>
          <p:cNvPr id="6" name="Titre 1"/>
          <p:cNvSpPr txBox="1">
            <a:spLocks/>
          </p:cNvSpPr>
          <p:nvPr/>
        </p:nvSpPr>
        <p:spPr>
          <a:xfrm>
            <a:off x="457200" y="274638"/>
            <a:ext cx="7211144" cy="778098"/>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ARTEMIS Innovation Strategy and Research Priorities</a:t>
            </a:r>
            <a:endParaRPr lang="en-GB" sz="2400" dirty="0"/>
          </a:p>
        </p:txBody>
      </p:sp>
    </p:spTree>
    <p:extLst>
      <p:ext uri="{BB962C8B-B14F-4D97-AF65-F5344CB8AC3E}">
        <p14:creationId xmlns:p14="http://schemas.microsoft.com/office/powerpoint/2010/main" val="3844009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07504" y="1052736"/>
            <a:ext cx="7272808" cy="478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lvl="1">
              <a:spcBef>
                <a:spcPct val="0"/>
              </a:spcBef>
            </a:pPr>
            <a:endParaRPr lang="en-GB" sz="2000" b="1" dirty="0" smtClean="0"/>
          </a:p>
          <a:p>
            <a:pPr lvl="1">
              <a:spcBef>
                <a:spcPct val="0"/>
              </a:spcBef>
            </a:pPr>
            <a:r>
              <a:rPr lang="en-GB" sz="2000" b="1" dirty="0" smtClean="0"/>
              <a:t>An extract from Cyber-Physical </a:t>
            </a:r>
            <a:r>
              <a:rPr lang="en-GB" sz="2000" b="1" dirty="0"/>
              <a:t>System of Systems</a:t>
            </a:r>
          </a:p>
          <a:p>
            <a:pPr lvl="1">
              <a:spcBef>
                <a:spcPct val="0"/>
              </a:spcBef>
            </a:pPr>
            <a:endParaRPr lang="fr-FR" sz="2000" dirty="0"/>
          </a:p>
        </p:txBody>
      </p:sp>
      <p:sp>
        <p:nvSpPr>
          <p:cNvPr id="4" name="Titre 1"/>
          <p:cNvSpPr txBox="1">
            <a:spLocks/>
          </p:cNvSpPr>
          <p:nvPr/>
        </p:nvSpPr>
        <p:spPr>
          <a:xfrm>
            <a:off x="457200" y="274638"/>
            <a:ext cx="7211144" cy="778098"/>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ARTEMIS Innovation Strategy and Research Priorities</a:t>
            </a:r>
            <a:endParaRPr lang="en-GB"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12776"/>
            <a:ext cx="6336704" cy="54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376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1469313"/>
            <a:ext cx="7994147" cy="538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1"/>
          <p:cNvSpPr txBox="1">
            <a:spLocks/>
          </p:cNvSpPr>
          <p:nvPr/>
        </p:nvSpPr>
        <p:spPr>
          <a:xfrm>
            <a:off x="457200" y="274638"/>
            <a:ext cx="7211144" cy="778098"/>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ARTEMIS Innovation Strategy and Research Priorities</a:t>
            </a:r>
            <a:endParaRPr lang="en-GB" sz="2400" dirty="0"/>
          </a:p>
        </p:txBody>
      </p:sp>
      <p:sp>
        <p:nvSpPr>
          <p:cNvPr id="5" name="Titre 1"/>
          <p:cNvSpPr txBox="1">
            <a:spLocks/>
          </p:cNvSpPr>
          <p:nvPr/>
        </p:nvSpPr>
        <p:spPr>
          <a:xfrm>
            <a:off x="191048" y="1109273"/>
            <a:ext cx="8414659" cy="360040"/>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lvl="1">
              <a:spcBef>
                <a:spcPct val="0"/>
              </a:spcBef>
            </a:pPr>
            <a:r>
              <a:rPr lang="en-GB" sz="2400" b="1" dirty="0" smtClean="0"/>
              <a:t>An extract from : Computational Blocks</a:t>
            </a:r>
            <a:endParaRPr lang="fr-FR" sz="2400" dirty="0"/>
          </a:p>
        </p:txBody>
      </p:sp>
    </p:spTree>
    <p:extLst>
      <p:ext uri="{BB962C8B-B14F-4D97-AF65-F5344CB8AC3E}">
        <p14:creationId xmlns:p14="http://schemas.microsoft.com/office/powerpoint/2010/main" val="570863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11144" cy="994122"/>
          </a:xfrm>
        </p:spPr>
        <p:txBody>
          <a:bodyPr>
            <a:noAutofit/>
          </a:bodyPr>
          <a:lstStyle/>
          <a:p>
            <a:pPr algn="ctr"/>
            <a:r>
              <a:rPr lang="en-GB" sz="2800" b="1" smtClean="0"/>
              <a:t>The Pathway to the Digital Transformation</a:t>
            </a:r>
            <a:br>
              <a:rPr lang="en-GB" sz="2800" b="1" smtClean="0"/>
            </a:br>
            <a:r>
              <a:rPr lang="en-GB" sz="2800" b="1" smtClean="0"/>
              <a:t>An Opportunity for Europe </a:t>
            </a:r>
            <a:endParaRPr lang="en-GB" sz="2800" b="1"/>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628800"/>
            <a:ext cx="3414713"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63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1998" y="3429000"/>
            <a:ext cx="8229600" cy="3168352"/>
          </a:xfrm>
        </p:spPr>
        <p:txBody>
          <a:bodyPr>
            <a:normAutofit fontScale="62500" lnSpcReduction="20000"/>
          </a:bodyPr>
          <a:lstStyle/>
          <a:p>
            <a:pPr marL="0" indent="0">
              <a:buNone/>
            </a:pPr>
            <a:r>
              <a:rPr lang="en-GB" dirty="0" smtClean="0"/>
              <a:t>CPS research </a:t>
            </a:r>
            <a:r>
              <a:rPr lang="en-GB" dirty="0"/>
              <a:t>areas span various maturity levels, and some are still </a:t>
            </a:r>
            <a:r>
              <a:rPr lang="en-GB" u="sng" dirty="0"/>
              <a:t>lacking the appropriate level of the established engineering and scientific disciplines that make it possible to predict the properties of the constructed systems </a:t>
            </a:r>
            <a:r>
              <a:rPr lang="en-GB" dirty="0"/>
              <a:t>from their </a:t>
            </a:r>
            <a:r>
              <a:rPr lang="en-GB" dirty="0" smtClean="0"/>
              <a:t>blueprints. To </a:t>
            </a:r>
            <a:r>
              <a:rPr lang="en-GB" dirty="0"/>
              <a:t>address these concerns, we consider imperative to: </a:t>
            </a:r>
            <a:endParaRPr lang="en-GB" dirty="0" smtClean="0"/>
          </a:p>
          <a:p>
            <a:pPr marL="514350" indent="-514350">
              <a:buFont typeface="+mj-lt"/>
              <a:buAutoNum type="arabicPeriod"/>
            </a:pPr>
            <a:r>
              <a:rPr lang="en-GB" dirty="0" smtClean="0"/>
              <a:t>Develop </a:t>
            </a:r>
            <a:r>
              <a:rPr lang="en-GB" dirty="0"/>
              <a:t>techniques making CPS predictable and dependable across their whole </a:t>
            </a:r>
            <a:r>
              <a:rPr lang="en-GB" dirty="0" smtClean="0"/>
              <a:t>lifecycle;</a:t>
            </a:r>
          </a:p>
          <a:p>
            <a:pPr marL="514350" indent="-514350">
              <a:buFont typeface="+mj-lt"/>
              <a:buAutoNum type="arabicPeriod"/>
            </a:pPr>
            <a:r>
              <a:rPr lang="en-GB" dirty="0" smtClean="0"/>
              <a:t>Capitalise </a:t>
            </a:r>
            <a:r>
              <a:rPr lang="en-GB" dirty="0"/>
              <a:t>on synergies in building CPS, driving open, horizontal and vertical standards; </a:t>
            </a:r>
            <a:endParaRPr lang="en-GB" dirty="0" smtClean="0"/>
          </a:p>
          <a:p>
            <a:pPr marL="514350" indent="-514350">
              <a:buFont typeface="+mj-lt"/>
              <a:buAutoNum type="arabicPeriod"/>
            </a:pPr>
            <a:r>
              <a:rPr lang="en-GB" dirty="0" smtClean="0"/>
              <a:t>Develop </a:t>
            </a:r>
            <a:r>
              <a:rPr lang="en-GB" dirty="0"/>
              <a:t>open platforms and living labs for testing and experimentation with CPS; </a:t>
            </a:r>
            <a:endParaRPr lang="en-GB" dirty="0" smtClean="0"/>
          </a:p>
          <a:p>
            <a:pPr marL="514350" indent="-514350">
              <a:buFont typeface="+mj-lt"/>
              <a:buAutoNum type="arabicPeriod"/>
            </a:pPr>
            <a:r>
              <a:rPr lang="en-GB" dirty="0" smtClean="0"/>
              <a:t>Develop </a:t>
            </a:r>
            <a:r>
              <a:rPr lang="en-GB" dirty="0"/>
              <a:t>and exchange best practices for training and education for CPS.</a:t>
            </a:r>
            <a:endParaRPr lang="fr-FR" dirty="0"/>
          </a:p>
          <a:p>
            <a:endParaRPr lang="fr-FR" dirty="0"/>
          </a:p>
          <a:p>
            <a:endParaRPr lang="fr-FR" dirty="0"/>
          </a:p>
        </p:txBody>
      </p:sp>
      <p:sp>
        <p:nvSpPr>
          <p:cNvPr id="4" name="Titre 1"/>
          <p:cNvSpPr txBox="1">
            <a:spLocks/>
          </p:cNvSpPr>
          <p:nvPr/>
        </p:nvSpPr>
        <p:spPr>
          <a:xfrm>
            <a:off x="457200" y="274638"/>
            <a:ext cx="7211144" cy="778098"/>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ARTEMIS Innovation Strategy and Research Priorities</a:t>
            </a:r>
            <a:endParaRPr lang="en-GB" sz="2400" dirty="0"/>
          </a:p>
        </p:txBody>
      </p:sp>
      <p:sp>
        <p:nvSpPr>
          <p:cNvPr id="5" name="Titre 1"/>
          <p:cNvSpPr txBox="1">
            <a:spLocks/>
          </p:cNvSpPr>
          <p:nvPr/>
        </p:nvSpPr>
        <p:spPr>
          <a:xfrm>
            <a:off x="191048" y="1268761"/>
            <a:ext cx="8414659" cy="360040"/>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lvl="1">
              <a:spcBef>
                <a:spcPct val="0"/>
              </a:spcBef>
            </a:pPr>
            <a:r>
              <a:rPr lang="en-GB" sz="2400" b="1" dirty="0" smtClean="0"/>
              <a:t>The importance of conducting Basic Research/foundational research </a:t>
            </a:r>
            <a:endParaRPr lang="fr-FR" sz="2400" dirty="0"/>
          </a:p>
        </p:txBody>
      </p:sp>
      <p:sp>
        <p:nvSpPr>
          <p:cNvPr id="8" name="Rectangle 7"/>
          <p:cNvSpPr/>
          <p:nvPr/>
        </p:nvSpPr>
        <p:spPr>
          <a:xfrm>
            <a:off x="457200" y="1988840"/>
            <a:ext cx="8414659" cy="1200329"/>
          </a:xfrm>
          <a:prstGeom prst="rect">
            <a:avLst/>
          </a:prstGeom>
        </p:spPr>
        <p:txBody>
          <a:bodyPr wrap="square">
            <a:spAutoFit/>
          </a:bodyPr>
          <a:lstStyle/>
          <a:p>
            <a:r>
              <a:rPr lang="en-US" dirty="0"/>
              <a:t>In the </a:t>
            </a:r>
            <a:r>
              <a:rPr lang="en-US" dirty="0" smtClean="0"/>
              <a:t>SRA chapters </a:t>
            </a:r>
            <a:r>
              <a:rPr lang="en-US" dirty="0"/>
              <a:t>( 5.3.2.1 to 5.3.2.8), </a:t>
            </a:r>
            <a:r>
              <a:rPr lang="en-US" dirty="0" smtClean="0"/>
              <a:t>the </a:t>
            </a:r>
            <a:r>
              <a:rPr lang="en-US" dirty="0"/>
              <a:t>research challenges depicted cover a range from low to high maturity, and thus in a way address some basic research for the extension of such research to the scientific foundations which are key for sustaining a European leading position in this domain. </a:t>
            </a:r>
            <a:endParaRPr lang="fr-FR" dirty="0"/>
          </a:p>
        </p:txBody>
      </p:sp>
    </p:spTree>
    <p:extLst>
      <p:ext uri="{BB962C8B-B14F-4D97-AF65-F5344CB8AC3E}">
        <p14:creationId xmlns:p14="http://schemas.microsoft.com/office/powerpoint/2010/main" val="589971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
            </a:r>
            <a:br>
              <a:rPr lang="en-GB" sz="2400" dirty="0" smtClean="0"/>
            </a:br>
            <a:r>
              <a:rPr lang="en-GB" sz="2400" dirty="0" smtClean="0"/>
              <a:t>Innovation </a:t>
            </a:r>
            <a:r>
              <a:rPr lang="en-GB" sz="2400" dirty="0"/>
              <a:t>environment context – Make it Happen</a:t>
            </a:r>
            <a:r>
              <a:rPr lang="fr-FR" sz="2400" dirty="0"/>
              <a:t/>
            </a:r>
            <a:br>
              <a:rPr lang="fr-FR" sz="2400" dirty="0"/>
            </a:br>
            <a:endParaRPr lang="fr-FR" sz="2400" dirty="0"/>
          </a:p>
        </p:txBody>
      </p:sp>
      <p:sp>
        <p:nvSpPr>
          <p:cNvPr id="3" name="Espace réservé du contenu 2"/>
          <p:cNvSpPr>
            <a:spLocks noGrp="1"/>
          </p:cNvSpPr>
          <p:nvPr>
            <p:ph idx="1"/>
          </p:nvPr>
        </p:nvSpPr>
        <p:spPr>
          <a:xfrm>
            <a:off x="302524" y="1571462"/>
            <a:ext cx="8502309" cy="5286538"/>
          </a:xfrm>
        </p:spPr>
        <p:txBody>
          <a:bodyPr>
            <a:noAutofit/>
          </a:bodyPr>
          <a:lstStyle/>
          <a:p>
            <a:pPr marL="0" indent="0">
              <a:buNone/>
            </a:pPr>
            <a:r>
              <a:rPr lang="en-GB" sz="2000" i="1" dirty="0" smtClean="0"/>
              <a:t>ARTEMIS-IA Innovation aims to </a:t>
            </a:r>
            <a:r>
              <a:rPr lang="en-GB" sz="2000" i="1" dirty="0"/>
              <a:t>foster the Digital Transformation by supporting the development of innovative smart products, services and solutions in a large variety of activity sectors for the benefit of the users, citizens and </a:t>
            </a:r>
            <a:r>
              <a:rPr lang="en-GB" sz="2000" i="1" dirty="0" smtClean="0"/>
              <a:t>businesses</a:t>
            </a:r>
            <a:endParaRPr lang="en-GB" sz="1600" i="1" dirty="0" smtClean="0"/>
          </a:p>
          <a:p>
            <a:pPr marL="0" indent="0">
              <a:buNone/>
            </a:pPr>
            <a:r>
              <a:rPr lang="en-GB" sz="1800" b="1" dirty="0" smtClean="0"/>
              <a:t>ARTEMIS-IA </a:t>
            </a:r>
            <a:r>
              <a:rPr lang="en-GB" sz="1800" b="1" dirty="0"/>
              <a:t>will maintain its initial differentiators and will further build on:</a:t>
            </a:r>
            <a:endParaRPr lang="fr-FR" sz="2400" b="1" dirty="0"/>
          </a:p>
          <a:p>
            <a:pPr lvl="0"/>
            <a:r>
              <a:rPr lang="en-GB" sz="1600" dirty="0"/>
              <a:t>Being an ‘Industry driven’ initiative, </a:t>
            </a:r>
            <a:endParaRPr lang="fr-FR" sz="2400" dirty="0"/>
          </a:p>
          <a:p>
            <a:pPr lvl="0"/>
            <a:r>
              <a:rPr lang="en-GB" sz="1600" dirty="0"/>
              <a:t>Sustaining its focus on both business competitiveness and technical excellence,</a:t>
            </a:r>
            <a:endParaRPr lang="fr-FR" sz="2400" dirty="0"/>
          </a:p>
          <a:p>
            <a:pPr lvl="0"/>
            <a:r>
              <a:rPr lang="en-GB" sz="1600" dirty="0"/>
              <a:t>A descriptive ‘Top-down’ approach based on a Strategic Agenda, supported by a bottom-up expression of needs through its Centres of Innovation Excellence ( </a:t>
            </a:r>
            <a:r>
              <a:rPr lang="en-GB" sz="1600" dirty="0" err="1"/>
              <a:t>CoIE</a:t>
            </a:r>
            <a:r>
              <a:rPr lang="en-GB" sz="1600" dirty="0"/>
              <a:t>) and its constituency,</a:t>
            </a:r>
            <a:endParaRPr lang="fr-FR" sz="2400" dirty="0"/>
          </a:p>
          <a:p>
            <a:pPr lvl="0"/>
            <a:r>
              <a:rPr lang="en-GB" sz="1600" dirty="0"/>
              <a:t>Keeping the focus on impactful and market-oriented projects, such as large-scale projects, flagships or lighthouses;</a:t>
            </a:r>
            <a:endParaRPr lang="fr-FR" sz="2400" dirty="0"/>
          </a:p>
          <a:p>
            <a:pPr lvl="0"/>
            <a:r>
              <a:rPr lang="en-GB" sz="1600" dirty="0"/>
              <a:t>Having a coherent projects portfolio built on large footprint projects with support from smaller focused projects, while ensuring the balance between different research actors (large, mid and small industry as well as RTOs and Academic) to drive innovation,</a:t>
            </a:r>
            <a:endParaRPr lang="fr-FR" sz="2400" dirty="0"/>
          </a:p>
          <a:p>
            <a:pPr lvl="0"/>
            <a:r>
              <a:rPr lang="en-GB" sz="1600" dirty="0"/>
              <a:t>Actively supporting the creation of innovation eco-systems, </a:t>
            </a:r>
            <a:endParaRPr lang="fr-FR" sz="2400" dirty="0"/>
          </a:p>
          <a:p>
            <a:pPr lvl="0"/>
            <a:r>
              <a:rPr lang="en-GB" sz="1600" dirty="0"/>
              <a:t>Openness and complementarities with EU framework programmes, Eureka particularly ITEA, and the EIT KICs for getting research results to market. </a:t>
            </a:r>
            <a:endParaRPr lang="fr-FR" sz="2400" dirty="0"/>
          </a:p>
          <a:p>
            <a:pPr lvl="0"/>
            <a:r>
              <a:rPr lang="en-GB" sz="1600" dirty="0"/>
              <a:t>Fostering the synergies and relation with the other European initiatives, namely the European Technology Platforms ( ETP), Public Private Partnerships (PPP) and Joint Undertaking JU</a:t>
            </a:r>
            <a:r>
              <a:rPr lang="en-GB" sz="1600" dirty="0" smtClean="0"/>
              <a:t>.</a:t>
            </a:r>
            <a:endParaRPr lang="fr-FR" sz="1600" dirty="0"/>
          </a:p>
          <a:p>
            <a:pPr lvl="1"/>
            <a:endParaRPr lang="fr-FR" sz="1400" dirty="0"/>
          </a:p>
        </p:txBody>
      </p:sp>
      <p:sp>
        <p:nvSpPr>
          <p:cNvPr id="4" name="Rectangle 3"/>
          <p:cNvSpPr/>
          <p:nvPr/>
        </p:nvSpPr>
        <p:spPr>
          <a:xfrm>
            <a:off x="462179" y="1139414"/>
            <a:ext cx="5976664" cy="432048"/>
          </a:xfrm>
          <a:prstGeom prst="rect">
            <a:avLst/>
          </a:prstGeom>
        </p:spPr>
        <p:txBody>
          <a:bodyPr vert="horz" lIns="91440" tIns="45720" rIns="91440" bIns="45720" rtlCol="0">
            <a:normAutofit fontScale="92500" lnSpcReduction="20000"/>
          </a:bodyPr>
          <a:lstStyle/>
          <a:p>
            <a:pPr marL="0" lvl="1">
              <a:spcBef>
                <a:spcPct val="20000"/>
              </a:spcBef>
            </a:pPr>
            <a:r>
              <a:rPr lang="en-GB" sz="2800" dirty="0" smtClean="0">
                <a:solidFill>
                  <a:schemeClr val="tx1"/>
                </a:solidFill>
              </a:rPr>
              <a:t>ARTEMIS-IA Innovation</a:t>
            </a:r>
            <a:endParaRPr lang="fr-FR" sz="2800" dirty="0">
              <a:solidFill>
                <a:schemeClr val="tx1"/>
              </a:solidFill>
            </a:endParaRPr>
          </a:p>
        </p:txBody>
      </p:sp>
    </p:spTree>
    <p:extLst>
      <p:ext uri="{BB962C8B-B14F-4D97-AF65-F5344CB8AC3E}">
        <p14:creationId xmlns:p14="http://schemas.microsoft.com/office/powerpoint/2010/main" val="3301779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784" y="1988840"/>
            <a:ext cx="8229600" cy="4104456"/>
          </a:xfrm>
        </p:spPr>
        <p:txBody>
          <a:bodyPr>
            <a:normAutofit fontScale="70000" lnSpcReduction="20000"/>
          </a:bodyPr>
          <a:lstStyle/>
          <a:p>
            <a:pPr marL="0" lvl="0" indent="0">
              <a:buNone/>
            </a:pPr>
            <a:r>
              <a:rPr lang="en-GB" dirty="0"/>
              <a:t>To ‘Make it Happen’ </a:t>
            </a:r>
            <a:r>
              <a:rPr lang="en-GB" dirty="0" smtClean="0"/>
              <a:t>ARTEMIS </a:t>
            </a:r>
            <a:r>
              <a:rPr lang="en-GB" dirty="0"/>
              <a:t>Industry Association’s ambition </a:t>
            </a:r>
            <a:r>
              <a:rPr lang="en-GB" dirty="0" smtClean="0"/>
              <a:t>is to </a:t>
            </a:r>
            <a:r>
              <a:rPr lang="en-GB" dirty="0"/>
              <a:t>inspire a wide range of the research policymakers in Europe and their work programmes, </a:t>
            </a:r>
            <a:r>
              <a:rPr lang="en-GB" dirty="0" smtClean="0"/>
              <a:t>mainly:</a:t>
            </a:r>
          </a:p>
          <a:p>
            <a:pPr marL="0" lvl="0" indent="0">
              <a:buNone/>
            </a:pPr>
            <a:endParaRPr lang="en-GB" dirty="0" smtClean="0"/>
          </a:p>
          <a:p>
            <a:pPr lvl="0"/>
            <a:r>
              <a:rPr lang="en-GB" dirty="0" smtClean="0"/>
              <a:t>the </a:t>
            </a:r>
            <a:r>
              <a:rPr lang="en-GB" b="1" dirty="0"/>
              <a:t>EC Research Framework Programmes </a:t>
            </a:r>
            <a:r>
              <a:rPr lang="en-GB" dirty="0"/>
              <a:t>(such as H2020 2014-2020), </a:t>
            </a:r>
            <a:endParaRPr lang="en-GB" dirty="0" smtClean="0"/>
          </a:p>
          <a:p>
            <a:pPr lvl="0"/>
            <a:r>
              <a:rPr lang="en-GB" dirty="0" smtClean="0"/>
              <a:t>the </a:t>
            </a:r>
            <a:r>
              <a:rPr lang="en-GB" b="1" dirty="0"/>
              <a:t>ECSEL JU work programmes </a:t>
            </a:r>
            <a:endParaRPr lang="en-GB" b="1" dirty="0" smtClean="0"/>
          </a:p>
          <a:p>
            <a:pPr lvl="0"/>
            <a:r>
              <a:rPr lang="en-GB" dirty="0" smtClean="0"/>
              <a:t>the </a:t>
            </a:r>
            <a:r>
              <a:rPr lang="en-GB" dirty="0"/>
              <a:t>multi-national </a:t>
            </a:r>
            <a:r>
              <a:rPr lang="en-GB" b="1" dirty="0"/>
              <a:t>Eureka clusters </a:t>
            </a:r>
            <a:r>
              <a:rPr lang="en-GB" b="1" dirty="0" smtClean="0"/>
              <a:t>ITEA3 </a:t>
            </a:r>
            <a:r>
              <a:rPr lang="en-GB" b="1" dirty="0"/>
              <a:t>and PENTA </a:t>
            </a:r>
            <a:r>
              <a:rPr lang="en-GB" dirty="0"/>
              <a:t>programmes, </a:t>
            </a:r>
            <a:endParaRPr lang="en-GB" dirty="0" smtClean="0"/>
          </a:p>
          <a:p>
            <a:pPr lvl="0"/>
            <a:r>
              <a:rPr lang="en-GB" b="1" dirty="0" smtClean="0"/>
              <a:t>National </a:t>
            </a:r>
            <a:r>
              <a:rPr lang="en-GB" b="1" dirty="0"/>
              <a:t>and Regional </a:t>
            </a:r>
            <a:r>
              <a:rPr lang="en-GB" dirty="0"/>
              <a:t>research programmes </a:t>
            </a:r>
            <a:endParaRPr lang="en-GB" dirty="0" smtClean="0"/>
          </a:p>
          <a:p>
            <a:pPr lvl="0"/>
            <a:endParaRPr lang="en-GB" i="1" dirty="0"/>
          </a:p>
          <a:p>
            <a:pPr marL="0" lvl="0" indent="0">
              <a:buNone/>
            </a:pPr>
            <a:r>
              <a:rPr lang="en-GB" i="1" dirty="0" smtClean="0"/>
              <a:t>Efficient </a:t>
            </a:r>
            <a:r>
              <a:rPr lang="en-GB" i="1" dirty="0"/>
              <a:t>use of Public available funding in the Cyber-Physical Systems arena </a:t>
            </a:r>
            <a:r>
              <a:rPr lang="en-GB" i="1" dirty="0" smtClean="0"/>
              <a:t>will help </a:t>
            </a:r>
            <a:r>
              <a:rPr lang="en-GB" i="1" dirty="0"/>
              <a:t>overcome the resource deficit for R&amp;D and to foster innovation &amp; collaboration in Europe,</a:t>
            </a:r>
            <a:endParaRPr lang="fr-FR" dirty="0"/>
          </a:p>
          <a:p>
            <a:endParaRPr lang="en-GB" dirty="0" smtClean="0"/>
          </a:p>
          <a:p>
            <a:endParaRPr lang="fr-FR" dirty="0"/>
          </a:p>
        </p:txBody>
      </p:sp>
      <p:sp>
        <p:nvSpPr>
          <p:cNvPr id="5" name="Rectangle 4"/>
          <p:cNvSpPr/>
          <p:nvPr/>
        </p:nvSpPr>
        <p:spPr>
          <a:xfrm>
            <a:off x="449784" y="1398981"/>
            <a:ext cx="5976664" cy="432048"/>
          </a:xfrm>
          <a:prstGeom prst="rect">
            <a:avLst/>
          </a:prstGeom>
        </p:spPr>
        <p:txBody>
          <a:bodyPr vert="horz" lIns="91440" tIns="45720" rIns="91440" bIns="45720" rtlCol="0">
            <a:normAutofit fontScale="92500" lnSpcReduction="20000"/>
          </a:bodyPr>
          <a:lstStyle/>
          <a:p>
            <a:pPr marL="0" lvl="1">
              <a:spcBef>
                <a:spcPct val="20000"/>
              </a:spcBef>
            </a:pPr>
            <a:r>
              <a:rPr lang="en-GB" sz="2800" dirty="0" smtClean="0">
                <a:solidFill>
                  <a:schemeClr val="tx1"/>
                </a:solidFill>
              </a:rPr>
              <a:t>Research Funding Programmes</a:t>
            </a:r>
            <a:endParaRPr lang="fr-FR" sz="2800" dirty="0">
              <a:solidFill>
                <a:schemeClr val="tx1"/>
              </a:solidFill>
            </a:endParaRPr>
          </a:p>
        </p:txBody>
      </p:sp>
      <p:sp>
        <p:nvSpPr>
          <p:cNvPr id="6" name="Titre 1"/>
          <p:cNvSpPr>
            <a:spLocks noGrp="1"/>
          </p:cNvSpPr>
          <p:nvPr>
            <p:ph type="title"/>
          </p:nvPr>
        </p:nvSpPr>
        <p:spPr>
          <a:xfrm>
            <a:off x="467544" y="332656"/>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
            </a:r>
            <a:br>
              <a:rPr lang="en-GB" sz="2400" dirty="0" smtClean="0"/>
            </a:br>
            <a:r>
              <a:rPr lang="en-GB" sz="2400" dirty="0" smtClean="0"/>
              <a:t>Innovation </a:t>
            </a:r>
            <a:r>
              <a:rPr lang="en-GB" sz="2400" dirty="0"/>
              <a:t>environment context – Make it Happen</a:t>
            </a:r>
            <a:r>
              <a:rPr lang="fr-FR" sz="2400" dirty="0"/>
              <a:t/>
            </a:r>
            <a:br>
              <a:rPr lang="fr-FR" sz="2400" dirty="0"/>
            </a:br>
            <a:endParaRPr lang="fr-FR" sz="2400" dirty="0"/>
          </a:p>
        </p:txBody>
      </p:sp>
    </p:spTree>
    <p:extLst>
      <p:ext uri="{BB962C8B-B14F-4D97-AF65-F5344CB8AC3E}">
        <p14:creationId xmlns:p14="http://schemas.microsoft.com/office/powerpoint/2010/main" val="468744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72817"/>
            <a:ext cx="8229600" cy="4392488"/>
          </a:xfrm>
        </p:spPr>
        <p:txBody>
          <a:bodyPr>
            <a:normAutofit fontScale="70000" lnSpcReduction="20000"/>
          </a:bodyPr>
          <a:lstStyle/>
          <a:p>
            <a:r>
              <a:rPr lang="en-GB" dirty="0" smtClean="0"/>
              <a:t>ARTEMIS developed the of Centres of Innovation Excellence (</a:t>
            </a:r>
            <a:r>
              <a:rPr lang="en-GB" dirty="0" err="1" smtClean="0"/>
              <a:t>CoIEs</a:t>
            </a:r>
            <a:r>
              <a:rPr lang="en-GB" dirty="0" smtClean="0"/>
              <a:t>) concept and focused on a small number of systems-oriented </a:t>
            </a:r>
            <a:r>
              <a:rPr lang="en-GB" dirty="0" err="1" smtClean="0"/>
              <a:t>CoIEs</a:t>
            </a:r>
            <a:r>
              <a:rPr lang="en-GB" dirty="0" smtClean="0"/>
              <a:t> of a multi-disciplinary nature</a:t>
            </a:r>
          </a:p>
          <a:p>
            <a:r>
              <a:rPr lang="en-GB" dirty="0" smtClean="0"/>
              <a:t>Several initiatives have already been launched such as EICOSE, Finnish SCSTIs, ProcessIT.eu or </a:t>
            </a:r>
            <a:r>
              <a:rPr lang="en-GB" dirty="0" err="1" smtClean="0"/>
              <a:t>SafeTrans</a:t>
            </a:r>
            <a:r>
              <a:rPr lang="en-GB" dirty="0" smtClean="0"/>
              <a:t>. </a:t>
            </a:r>
          </a:p>
          <a:p>
            <a:r>
              <a:rPr lang="en-GB" dirty="0" smtClean="0"/>
              <a:t>ARTEMIS-IA will continue to cooperate and build on these existing </a:t>
            </a:r>
            <a:r>
              <a:rPr lang="en-GB" dirty="0" err="1" smtClean="0"/>
              <a:t>CoIE</a:t>
            </a:r>
            <a:r>
              <a:rPr lang="en-GB" dirty="0" smtClean="0"/>
              <a:t> and extend it to cooperate with regional clusters such as </a:t>
            </a:r>
            <a:r>
              <a:rPr lang="en-GB" dirty="0" err="1" smtClean="0"/>
              <a:t>Pôle</a:t>
            </a:r>
            <a:r>
              <a:rPr lang="en-GB" dirty="0" smtClean="0"/>
              <a:t> de </a:t>
            </a:r>
            <a:r>
              <a:rPr lang="en-GB" dirty="0" err="1" smtClean="0"/>
              <a:t>Compétitivité</a:t>
            </a:r>
            <a:r>
              <a:rPr lang="en-GB" dirty="0" smtClean="0"/>
              <a:t> in France, </a:t>
            </a:r>
            <a:r>
              <a:rPr lang="en-GB" dirty="0" err="1" smtClean="0"/>
              <a:t>Pôle</a:t>
            </a:r>
            <a:r>
              <a:rPr lang="en-GB" dirty="0" smtClean="0"/>
              <a:t> de </a:t>
            </a:r>
            <a:r>
              <a:rPr lang="en-GB" dirty="0" err="1" smtClean="0"/>
              <a:t>Compétitivité</a:t>
            </a:r>
            <a:r>
              <a:rPr lang="en-GB" dirty="0" smtClean="0"/>
              <a:t> “Point One” in the Netherlands, </a:t>
            </a:r>
            <a:r>
              <a:rPr lang="en-GB" dirty="0" err="1" smtClean="0"/>
              <a:t>Kompetenz-Netze</a:t>
            </a:r>
            <a:r>
              <a:rPr lang="en-GB" dirty="0" smtClean="0"/>
              <a:t> in Germany…</a:t>
            </a:r>
          </a:p>
          <a:p>
            <a:r>
              <a:rPr lang="en-GB" dirty="0" smtClean="0"/>
              <a:t> </a:t>
            </a:r>
            <a:r>
              <a:rPr lang="en-GB" dirty="0" err="1" smtClean="0"/>
              <a:t>CoIE</a:t>
            </a:r>
            <a:r>
              <a:rPr lang="en-GB" dirty="0" smtClean="0"/>
              <a:t> will contribute to ARTEMIS-IA by, e.g. :</a:t>
            </a:r>
          </a:p>
          <a:p>
            <a:pPr lvl="1"/>
            <a:r>
              <a:rPr lang="en-GB" b="1" dirty="0" smtClean="0"/>
              <a:t>feeding domain-oriented requirements </a:t>
            </a:r>
            <a:r>
              <a:rPr lang="en-GB" dirty="0" smtClean="0"/>
              <a:t>into the ARTEMIS Strategic Research Agenda via structured, domain-specific think-tanks;</a:t>
            </a:r>
          </a:p>
          <a:p>
            <a:pPr lvl="1"/>
            <a:r>
              <a:rPr lang="en-GB" b="1" dirty="0" smtClean="0"/>
              <a:t>mobilising a critical mass </a:t>
            </a:r>
            <a:r>
              <a:rPr lang="en-GB" dirty="0" smtClean="0"/>
              <a:t>at European level for driving a significant part of an application domain of the SRA; </a:t>
            </a:r>
          </a:p>
          <a:p>
            <a:pPr lvl="1"/>
            <a:r>
              <a:rPr lang="en-GB" b="1" dirty="0" smtClean="0"/>
              <a:t>establishing integration platforms</a:t>
            </a:r>
            <a:r>
              <a:rPr lang="en-GB" dirty="0" smtClean="0"/>
              <a:t>, living labs and test-beds</a:t>
            </a:r>
          </a:p>
          <a:p>
            <a:pPr lvl="1"/>
            <a:endParaRPr lang="en-GB" dirty="0" smtClean="0"/>
          </a:p>
          <a:p>
            <a:endParaRPr lang="en-GB" dirty="0"/>
          </a:p>
        </p:txBody>
      </p:sp>
      <p:sp>
        <p:nvSpPr>
          <p:cNvPr id="4" name="Rectangle 3"/>
          <p:cNvSpPr/>
          <p:nvPr/>
        </p:nvSpPr>
        <p:spPr>
          <a:xfrm>
            <a:off x="449784" y="1172050"/>
            <a:ext cx="5976664" cy="432048"/>
          </a:xfrm>
          <a:prstGeom prst="rect">
            <a:avLst/>
          </a:prstGeom>
        </p:spPr>
        <p:txBody>
          <a:bodyPr vert="horz" lIns="91440" tIns="45720" rIns="91440" bIns="45720" rtlCol="0">
            <a:normAutofit fontScale="92500" lnSpcReduction="20000"/>
          </a:bodyPr>
          <a:lstStyle/>
          <a:p>
            <a:pPr marL="0" lvl="1">
              <a:spcBef>
                <a:spcPct val="20000"/>
              </a:spcBef>
            </a:pPr>
            <a:r>
              <a:rPr lang="en-GB" sz="2800" dirty="0">
                <a:solidFill>
                  <a:schemeClr val="tx1"/>
                </a:solidFill>
              </a:rPr>
              <a:t>Centres of Innovation Excellence</a:t>
            </a:r>
            <a:endParaRPr lang="fr-FR" sz="2800" dirty="0">
              <a:solidFill>
                <a:schemeClr val="tx1"/>
              </a:solidFill>
            </a:endParaRPr>
          </a:p>
        </p:txBody>
      </p:sp>
      <p:sp>
        <p:nvSpPr>
          <p:cNvPr id="5" name="Titre 1"/>
          <p:cNvSpPr>
            <a:spLocks noGrp="1"/>
          </p:cNvSpPr>
          <p:nvPr>
            <p:ph type="title"/>
          </p:nvPr>
        </p:nvSpPr>
        <p:spPr>
          <a:xfrm>
            <a:off x="467544" y="332656"/>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
            </a:r>
            <a:br>
              <a:rPr lang="en-GB" sz="2400" dirty="0" smtClean="0"/>
            </a:br>
            <a:r>
              <a:rPr lang="en-GB" sz="2400" dirty="0" smtClean="0"/>
              <a:t>Innovation </a:t>
            </a:r>
            <a:r>
              <a:rPr lang="en-GB" sz="2400" dirty="0"/>
              <a:t>environment context – Make it Happen</a:t>
            </a:r>
            <a:r>
              <a:rPr lang="fr-FR" sz="2400" dirty="0"/>
              <a:t/>
            </a:r>
            <a:br>
              <a:rPr lang="fr-FR" sz="2400" dirty="0"/>
            </a:br>
            <a:endParaRPr lang="fr-FR" sz="2400" dirty="0"/>
          </a:p>
        </p:txBody>
      </p:sp>
    </p:spTree>
    <p:extLst>
      <p:ext uri="{BB962C8B-B14F-4D97-AF65-F5344CB8AC3E}">
        <p14:creationId xmlns:p14="http://schemas.microsoft.com/office/powerpoint/2010/main" val="4237702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1" y="1988840"/>
            <a:ext cx="8527808" cy="4248472"/>
          </a:xfrm>
        </p:spPr>
        <p:txBody>
          <a:bodyPr>
            <a:normAutofit fontScale="62500" lnSpcReduction="20000"/>
          </a:bodyPr>
          <a:lstStyle/>
          <a:p>
            <a:r>
              <a:rPr lang="en-GB" dirty="0"/>
              <a:t>Standardisation </a:t>
            </a:r>
            <a:r>
              <a:rPr lang="en-GB" dirty="0" smtClean="0"/>
              <a:t>is </a:t>
            </a:r>
            <a:r>
              <a:rPr lang="en-GB" dirty="0"/>
              <a:t>important </a:t>
            </a:r>
            <a:r>
              <a:rPr lang="en-GB" dirty="0" smtClean="0"/>
              <a:t>for exploiting </a:t>
            </a:r>
            <a:r>
              <a:rPr lang="en-GB" dirty="0"/>
              <a:t>the results of research </a:t>
            </a:r>
            <a:r>
              <a:rPr lang="en-GB" dirty="0" smtClean="0"/>
              <a:t>projects</a:t>
            </a:r>
          </a:p>
          <a:p>
            <a:pPr lvl="1"/>
            <a:r>
              <a:rPr lang="en-GB" dirty="0"/>
              <a:t>New topics, like </a:t>
            </a:r>
            <a:r>
              <a:rPr lang="en-GB" dirty="0" err="1"/>
              <a:t>IoT</a:t>
            </a:r>
            <a:r>
              <a:rPr lang="en-GB" dirty="0"/>
              <a:t>, Cloud Computing, Automated Vehicles (Driving), Autonomous Systems, Robotics etc. have taken up </a:t>
            </a:r>
            <a:r>
              <a:rPr lang="en-GB" dirty="0" smtClean="0"/>
              <a:t>standardisation as </a:t>
            </a:r>
            <a:r>
              <a:rPr lang="en-GB" dirty="0"/>
              <a:t>a mandatory need in their context. </a:t>
            </a:r>
            <a:endParaRPr lang="en-GB" dirty="0" smtClean="0"/>
          </a:p>
          <a:p>
            <a:pPr lvl="1"/>
            <a:r>
              <a:rPr lang="en-GB" dirty="0" smtClean="0"/>
              <a:t>Without </a:t>
            </a:r>
            <a:r>
              <a:rPr lang="en-GB" dirty="0"/>
              <a:t>stringent </a:t>
            </a:r>
            <a:r>
              <a:rPr lang="en-GB" u="sng" dirty="0"/>
              <a:t>standardisation </a:t>
            </a:r>
            <a:r>
              <a:rPr lang="en-GB" dirty="0"/>
              <a:t>it will not be possible to make things happen </a:t>
            </a:r>
            <a:r>
              <a:rPr lang="en-GB" dirty="0" smtClean="0"/>
              <a:t>such as the </a:t>
            </a:r>
            <a:r>
              <a:rPr lang="en-GB" u="sng" dirty="0"/>
              <a:t>interoperability of components and systems</a:t>
            </a:r>
            <a:r>
              <a:rPr lang="en-GB" dirty="0"/>
              <a:t>, and of tools and data, and communication in a connected world of “</a:t>
            </a:r>
            <a:r>
              <a:rPr lang="en-GB" dirty="0" smtClean="0"/>
              <a:t>things”, complex </a:t>
            </a:r>
            <a:r>
              <a:rPr lang="en-GB" dirty="0"/>
              <a:t>systems-of-systems, like </a:t>
            </a:r>
            <a:r>
              <a:rPr lang="en-GB" dirty="0" err="1"/>
              <a:t>IoT</a:t>
            </a:r>
            <a:r>
              <a:rPr lang="en-GB" dirty="0"/>
              <a:t> or “connected autonomous vehicles</a:t>
            </a:r>
            <a:r>
              <a:rPr lang="en-GB" dirty="0" smtClean="0"/>
              <a:t>”,</a:t>
            </a:r>
            <a:r>
              <a:rPr lang="en-US" dirty="0"/>
              <a:t> </a:t>
            </a:r>
            <a:endParaRPr lang="en-US" dirty="0" smtClean="0"/>
          </a:p>
          <a:p>
            <a:pPr lvl="1"/>
            <a:r>
              <a:rPr lang="en-US" dirty="0" smtClean="0"/>
              <a:t>Cyber-Physical </a:t>
            </a:r>
            <a:r>
              <a:rPr lang="en-US" dirty="0"/>
              <a:t>Systems</a:t>
            </a:r>
            <a:r>
              <a:rPr lang="en-GB" dirty="0"/>
              <a:t>-of-</a:t>
            </a:r>
            <a:r>
              <a:rPr lang="en-US" dirty="0"/>
              <a:t>Systems</a:t>
            </a:r>
            <a:r>
              <a:rPr lang="en-GB" dirty="0"/>
              <a:t> (</a:t>
            </a:r>
            <a:r>
              <a:rPr lang="en-GB" dirty="0" err="1"/>
              <a:t>CPSoS</a:t>
            </a:r>
            <a:r>
              <a:rPr lang="en-GB" dirty="0"/>
              <a:t>) require multi-concern assurance for qualification or certification</a:t>
            </a:r>
            <a:r>
              <a:rPr lang="en-US" dirty="0"/>
              <a:t>. The</a:t>
            </a:r>
            <a:r>
              <a:rPr lang="en-GB" dirty="0"/>
              <a:t> dependability properties have to be assured via co-analysis and developed via co-engineering methodologies, which again requires </a:t>
            </a:r>
            <a:r>
              <a:rPr lang="en-GB" u="sng" dirty="0"/>
              <a:t>research results to be brought to standards or integrated into </a:t>
            </a:r>
            <a:r>
              <a:rPr lang="en-GB" u="sng" dirty="0" smtClean="0"/>
              <a:t>standards</a:t>
            </a:r>
          </a:p>
          <a:p>
            <a:pPr marL="457200" lvl="1" indent="0">
              <a:buNone/>
            </a:pPr>
            <a:r>
              <a:rPr lang="en-GB" dirty="0" smtClean="0"/>
              <a:t> </a:t>
            </a:r>
          </a:p>
          <a:p>
            <a:r>
              <a:rPr lang="en-GB" dirty="0" smtClean="0"/>
              <a:t>ARTEMIS require that RD&amp;I </a:t>
            </a:r>
            <a:r>
              <a:rPr lang="en-GB" dirty="0"/>
              <a:t>projects </a:t>
            </a:r>
            <a:r>
              <a:rPr lang="en-GB" dirty="0" smtClean="0"/>
              <a:t>communicate </a:t>
            </a:r>
            <a:r>
              <a:rPr lang="en-GB" dirty="0"/>
              <a:t>with relevant ARTEMIS-IA standardisation initiatives concerning their standardisation needs and opportunities, including those that may emerge during project execution</a:t>
            </a:r>
            <a:r>
              <a:rPr lang="en-GB" dirty="0" smtClean="0"/>
              <a:t>.</a:t>
            </a:r>
          </a:p>
        </p:txBody>
      </p:sp>
      <p:sp>
        <p:nvSpPr>
          <p:cNvPr id="4" name="Titre 1"/>
          <p:cNvSpPr>
            <a:spLocks noGrp="1"/>
          </p:cNvSpPr>
          <p:nvPr>
            <p:ph type="title"/>
          </p:nvPr>
        </p:nvSpPr>
        <p:spPr>
          <a:xfrm>
            <a:off x="467544" y="332656"/>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
            </a:r>
            <a:br>
              <a:rPr lang="en-GB" sz="2400" dirty="0" smtClean="0"/>
            </a:br>
            <a:r>
              <a:rPr lang="en-GB" sz="2400" dirty="0" smtClean="0"/>
              <a:t>Innovation </a:t>
            </a:r>
            <a:r>
              <a:rPr lang="en-GB" sz="2400" dirty="0"/>
              <a:t>environment context – Make it Happen</a:t>
            </a:r>
            <a:r>
              <a:rPr lang="fr-FR" sz="2400" dirty="0"/>
              <a:t/>
            </a:r>
            <a:br>
              <a:rPr lang="fr-FR" sz="2400" dirty="0"/>
            </a:br>
            <a:endParaRPr lang="fr-FR" sz="2400" dirty="0"/>
          </a:p>
        </p:txBody>
      </p:sp>
      <p:sp>
        <p:nvSpPr>
          <p:cNvPr id="5" name="Titre 1"/>
          <p:cNvSpPr txBox="1">
            <a:spLocks/>
          </p:cNvSpPr>
          <p:nvPr/>
        </p:nvSpPr>
        <p:spPr>
          <a:xfrm>
            <a:off x="364670" y="1318322"/>
            <a:ext cx="8414659" cy="504056"/>
          </a:xfrm>
          <a:prstGeom prst="rect">
            <a:avLst/>
          </a:prstGeom>
        </p:spPr>
        <p:txBody>
          <a:bodyPr vert="horz" lIns="91440" tIns="45720" rIns="91440" bIns="45720" rtlCol="0">
            <a:noAutofit/>
          </a:bodyPr>
          <a:lstStyle>
            <a:defPPr>
              <a:defRPr lang="nl-NL"/>
            </a:defPPr>
            <a:lvl2pPr marL="0" lvl="1">
              <a:spcBef>
                <a:spcPct val="20000"/>
              </a:spcBef>
              <a:defRPr sz="2800"/>
            </a:lvl2pPr>
          </a:lstStyle>
          <a:p>
            <a:pPr lvl="1">
              <a:lnSpc>
                <a:spcPct val="80000"/>
              </a:lnSpc>
            </a:pPr>
            <a:r>
              <a:rPr lang="en-GB" sz="2600" dirty="0"/>
              <a:t>Standards and </a:t>
            </a:r>
            <a:r>
              <a:rPr lang="en-GB" sz="2600" dirty="0" smtClean="0"/>
              <a:t>Standardisation</a:t>
            </a:r>
            <a:endParaRPr lang="en-GB" sz="2600" dirty="0"/>
          </a:p>
        </p:txBody>
      </p:sp>
    </p:spTree>
    <p:extLst>
      <p:ext uri="{BB962C8B-B14F-4D97-AF65-F5344CB8AC3E}">
        <p14:creationId xmlns:p14="http://schemas.microsoft.com/office/powerpoint/2010/main" val="1171887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1700808"/>
            <a:ext cx="777686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191048" y="1268761"/>
            <a:ext cx="8414659" cy="360040"/>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lvl="1">
              <a:spcBef>
                <a:spcPct val="0"/>
              </a:spcBef>
            </a:pPr>
            <a:r>
              <a:rPr lang="en-GB" sz="2400" b="1" dirty="0" smtClean="0"/>
              <a:t>An example of Standards  impact</a:t>
            </a:r>
            <a:endParaRPr lang="fr-FR" sz="2400" dirty="0"/>
          </a:p>
        </p:txBody>
      </p:sp>
      <p:sp>
        <p:nvSpPr>
          <p:cNvPr id="6" name="Titre 1"/>
          <p:cNvSpPr>
            <a:spLocks noGrp="1"/>
          </p:cNvSpPr>
          <p:nvPr>
            <p:ph type="title"/>
          </p:nvPr>
        </p:nvSpPr>
        <p:spPr>
          <a:xfrm>
            <a:off x="467544" y="332656"/>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
            </a:r>
            <a:br>
              <a:rPr lang="en-GB" sz="2400" dirty="0" smtClean="0"/>
            </a:br>
            <a:r>
              <a:rPr lang="en-GB" sz="2400" dirty="0" smtClean="0"/>
              <a:t>Innovation </a:t>
            </a:r>
            <a:r>
              <a:rPr lang="en-GB" sz="2400" dirty="0"/>
              <a:t>environment context – Make it Happen</a:t>
            </a:r>
            <a:r>
              <a:rPr lang="fr-FR" sz="2400" dirty="0"/>
              <a:t/>
            </a:r>
            <a:br>
              <a:rPr lang="fr-FR" sz="2400" dirty="0"/>
            </a:br>
            <a:endParaRPr lang="fr-FR" sz="2400" dirty="0"/>
          </a:p>
        </p:txBody>
      </p:sp>
    </p:spTree>
    <p:extLst>
      <p:ext uri="{BB962C8B-B14F-4D97-AF65-F5344CB8AC3E}">
        <p14:creationId xmlns:p14="http://schemas.microsoft.com/office/powerpoint/2010/main" val="141455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095" y="1601416"/>
            <a:ext cx="8527808" cy="5256584"/>
          </a:xfrm>
        </p:spPr>
        <p:txBody>
          <a:bodyPr>
            <a:noAutofit/>
          </a:bodyPr>
          <a:lstStyle/>
          <a:p>
            <a:r>
              <a:rPr lang="en-GB" sz="2000" dirty="0" smtClean="0"/>
              <a:t>The </a:t>
            </a:r>
            <a:r>
              <a:rPr lang="en-GB" sz="2000" dirty="0"/>
              <a:t>new global Digital Economy needs and its high growth </a:t>
            </a:r>
            <a:r>
              <a:rPr lang="en-GB" sz="2000" dirty="0" smtClean="0"/>
              <a:t>rate faces the “largest </a:t>
            </a:r>
            <a:r>
              <a:rPr lang="en-GB" sz="2000" dirty="0"/>
              <a:t>human capital shortage in the world</a:t>
            </a:r>
            <a:r>
              <a:rPr lang="en-GB" sz="2000" dirty="0" smtClean="0"/>
              <a:t>” </a:t>
            </a:r>
          </a:p>
          <a:p>
            <a:r>
              <a:rPr lang="en-GB" sz="2000" b="1" dirty="0" smtClean="0"/>
              <a:t>Effective education and training is crucial </a:t>
            </a:r>
            <a:r>
              <a:rPr lang="en-GB" sz="2000" dirty="0" smtClean="0"/>
              <a:t>to maintain competitive leadership as a pre-condition for “</a:t>
            </a:r>
            <a:r>
              <a:rPr lang="en-GB" sz="2000" b="1" dirty="0" smtClean="0"/>
              <a:t>sustainable innovation ecosystem”</a:t>
            </a:r>
            <a:r>
              <a:rPr lang="en-GB" sz="2000" dirty="0" smtClean="0"/>
              <a:t>. </a:t>
            </a:r>
          </a:p>
          <a:p>
            <a:r>
              <a:rPr lang="en-GB" sz="2000" dirty="0"/>
              <a:t>T</a:t>
            </a:r>
            <a:r>
              <a:rPr lang="en-GB" sz="2000" dirty="0" smtClean="0"/>
              <a:t>he Strategic Research Agenda recommends:</a:t>
            </a:r>
          </a:p>
          <a:p>
            <a:pPr lvl="1"/>
            <a:r>
              <a:rPr lang="en-GB" sz="1600" u="sng" dirty="0"/>
              <a:t>M</a:t>
            </a:r>
            <a:r>
              <a:rPr lang="en-GB" sz="1600" u="sng" dirty="0" smtClean="0"/>
              <a:t>ake </a:t>
            </a:r>
            <a:r>
              <a:rPr lang="en-GB" sz="1600" u="sng" dirty="0"/>
              <a:t>“education and training” output part of projects’ deliverables </a:t>
            </a:r>
          </a:p>
          <a:p>
            <a:pPr lvl="1"/>
            <a:r>
              <a:rPr lang="en-GB" sz="1600" dirty="0" smtClean="0"/>
              <a:t>Foster </a:t>
            </a:r>
            <a:r>
              <a:rPr lang="en-GB" sz="1600" u="sng" dirty="0" smtClean="0"/>
              <a:t>life-long </a:t>
            </a:r>
            <a:r>
              <a:rPr lang="en-GB" sz="1600" u="sng" dirty="0"/>
              <a:t>continuous learning</a:t>
            </a:r>
            <a:r>
              <a:rPr lang="fr-FR" sz="1600" u="sng" dirty="0"/>
              <a:t> </a:t>
            </a:r>
            <a:r>
              <a:rPr lang="fr-FR" sz="1600" dirty="0"/>
              <a:t>to </a:t>
            </a:r>
            <a:r>
              <a:rPr lang="en-GB" sz="1600" dirty="0"/>
              <a:t>create a highly skilled, multi-disciplinary workforce, and maintain and upgrade the existing skills </a:t>
            </a:r>
            <a:r>
              <a:rPr lang="en-GB" sz="1600" dirty="0" smtClean="0"/>
              <a:t>designed </a:t>
            </a:r>
            <a:r>
              <a:rPr lang="en-GB" sz="1600" dirty="0"/>
              <a:t>to overcome the gap between theory and practice of (industrial) </a:t>
            </a:r>
            <a:r>
              <a:rPr lang="en-GB" sz="1600" dirty="0" smtClean="0"/>
              <a:t>application;</a:t>
            </a:r>
            <a:endParaRPr lang="fr-FR" sz="2400" dirty="0"/>
          </a:p>
          <a:p>
            <a:pPr lvl="1"/>
            <a:r>
              <a:rPr lang="en-GB" sz="1600" dirty="0"/>
              <a:t>E</a:t>
            </a:r>
            <a:r>
              <a:rPr lang="en-GB" sz="1600" dirty="0" smtClean="0"/>
              <a:t>stablish </a:t>
            </a:r>
            <a:r>
              <a:rPr lang="en-GB" sz="1600" dirty="0"/>
              <a:t>new types of people mobility programmes with an industrial </a:t>
            </a:r>
            <a:r>
              <a:rPr lang="en-GB" sz="1600" dirty="0" smtClean="0"/>
              <a:t>focus,</a:t>
            </a:r>
          </a:p>
          <a:p>
            <a:pPr lvl="1"/>
            <a:r>
              <a:rPr lang="en-GB" sz="1600" dirty="0"/>
              <a:t>S</a:t>
            </a:r>
            <a:r>
              <a:rPr lang="en-GB" sz="1600" dirty="0" smtClean="0"/>
              <a:t>upport </a:t>
            </a:r>
            <a:r>
              <a:rPr lang="en-GB" sz="1600" dirty="0"/>
              <a:t>high-tech spin-offs and start-up companies by facilitating non-technical training in entrepreneurship, finance and business practice, etc</a:t>
            </a:r>
            <a:r>
              <a:rPr lang="en-GB" sz="1600" dirty="0" smtClean="0"/>
              <a:t>…;</a:t>
            </a:r>
            <a:endParaRPr lang="fr-FR" sz="2400" dirty="0"/>
          </a:p>
          <a:p>
            <a:pPr lvl="1"/>
            <a:r>
              <a:rPr lang="en-GB" sz="1600" u="sng" dirty="0"/>
              <a:t>I</a:t>
            </a:r>
            <a:r>
              <a:rPr lang="en-GB" sz="1600" u="sng" dirty="0" smtClean="0"/>
              <a:t>nfluence </a:t>
            </a:r>
            <a:r>
              <a:rPr lang="en-GB" sz="1600" u="sng" dirty="0"/>
              <a:t>pan-European policies</a:t>
            </a:r>
            <a:r>
              <a:rPr lang="en-GB" sz="1600" dirty="0"/>
              <a:t> to </a:t>
            </a:r>
            <a:r>
              <a:rPr lang="en-GB" sz="1600" dirty="0" smtClean="0"/>
              <a:t>achieve </a:t>
            </a:r>
            <a:r>
              <a:rPr lang="en-GB" sz="1600" dirty="0"/>
              <a:t>long-term effects in Embedded Systems education and training, </a:t>
            </a:r>
            <a:endParaRPr lang="fr-FR" sz="2400" dirty="0"/>
          </a:p>
          <a:p>
            <a:pPr lvl="1"/>
            <a:r>
              <a:rPr lang="en-GB" sz="1600" u="sng" dirty="0" smtClean="0"/>
              <a:t>Provide </a:t>
            </a:r>
            <a:r>
              <a:rPr lang="en-GB" sz="1600" u="sng" dirty="0"/>
              <a:t>adequate </a:t>
            </a:r>
            <a:r>
              <a:rPr lang="en-GB" sz="1600" dirty="0"/>
              <a:t>university and applied university </a:t>
            </a:r>
            <a:r>
              <a:rPr lang="en-GB" sz="1600" u="sng" dirty="0"/>
              <a:t>curricula</a:t>
            </a:r>
            <a:r>
              <a:rPr lang="en-GB" sz="1600" dirty="0"/>
              <a:t> in E</a:t>
            </a:r>
            <a:r>
              <a:rPr lang="en-GB" sz="1600" dirty="0" smtClean="0"/>
              <a:t>mbedded Intelligent Systems </a:t>
            </a:r>
            <a:r>
              <a:rPr lang="en-GB" sz="1600" dirty="0"/>
              <a:t>domains</a:t>
            </a:r>
            <a:r>
              <a:rPr lang="en-GB" sz="1600" dirty="0" smtClean="0"/>
              <a:t>,</a:t>
            </a:r>
            <a:endParaRPr lang="fr-FR" sz="2400" dirty="0"/>
          </a:p>
          <a:p>
            <a:pPr lvl="1"/>
            <a:r>
              <a:rPr lang="en-GB" sz="1600" dirty="0" smtClean="0"/>
              <a:t>Foster the cooperation with the EIT KIC Digital in this topic.</a:t>
            </a:r>
            <a:endParaRPr lang="en-GB" sz="2000" dirty="0" smtClean="0"/>
          </a:p>
          <a:p>
            <a:endParaRPr lang="fr-FR" sz="2000" dirty="0"/>
          </a:p>
        </p:txBody>
      </p:sp>
      <p:sp>
        <p:nvSpPr>
          <p:cNvPr id="4" name="Titre 1"/>
          <p:cNvSpPr>
            <a:spLocks noGrp="1"/>
          </p:cNvSpPr>
          <p:nvPr>
            <p:ph type="title"/>
          </p:nvPr>
        </p:nvSpPr>
        <p:spPr>
          <a:xfrm>
            <a:off x="467544" y="332656"/>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
            </a:r>
            <a:br>
              <a:rPr lang="en-GB" sz="2400" dirty="0" smtClean="0"/>
            </a:br>
            <a:r>
              <a:rPr lang="en-GB" sz="2400" dirty="0" smtClean="0"/>
              <a:t>Innovation </a:t>
            </a:r>
            <a:r>
              <a:rPr lang="en-GB" sz="2400" dirty="0"/>
              <a:t>environment context – Make it Happen</a:t>
            </a:r>
            <a:r>
              <a:rPr lang="fr-FR" sz="2400" dirty="0"/>
              <a:t/>
            </a:r>
            <a:br>
              <a:rPr lang="fr-FR" sz="2400" dirty="0"/>
            </a:br>
            <a:endParaRPr lang="fr-FR" sz="2400" dirty="0"/>
          </a:p>
        </p:txBody>
      </p:sp>
      <p:sp>
        <p:nvSpPr>
          <p:cNvPr id="5" name="Titre 1"/>
          <p:cNvSpPr txBox="1">
            <a:spLocks/>
          </p:cNvSpPr>
          <p:nvPr/>
        </p:nvSpPr>
        <p:spPr>
          <a:xfrm>
            <a:off x="364670" y="1196752"/>
            <a:ext cx="8414659" cy="504056"/>
          </a:xfrm>
          <a:prstGeom prst="rect">
            <a:avLst/>
          </a:prstGeom>
        </p:spPr>
        <p:txBody>
          <a:bodyPr vert="horz" lIns="91440" tIns="45720" rIns="91440" bIns="45720" rtlCol="0">
            <a:noAutofit/>
          </a:bodyPr>
          <a:lstStyle>
            <a:defPPr>
              <a:defRPr lang="nl-NL"/>
            </a:defPPr>
            <a:lvl2pPr marL="0" lvl="1">
              <a:spcBef>
                <a:spcPct val="20000"/>
              </a:spcBef>
              <a:defRPr sz="2800"/>
            </a:lvl2pPr>
          </a:lstStyle>
          <a:p>
            <a:pPr lvl="1">
              <a:lnSpc>
                <a:spcPct val="80000"/>
              </a:lnSpc>
            </a:pPr>
            <a:r>
              <a:rPr lang="en-GB" sz="2600" dirty="0" smtClean="0"/>
              <a:t>Education </a:t>
            </a:r>
            <a:r>
              <a:rPr lang="en-GB" sz="2600" dirty="0"/>
              <a:t>and Training</a:t>
            </a:r>
          </a:p>
        </p:txBody>
      </p:sp>
    </p:spTree>
    <p:extLst>
      <p:ext uri="{BB962C8B-B14F-4D97-AF65-F5344CB8AC3E}">
        <p14:creationId xmlns:p14="http://schemas.microsoft.com/office/powerpoint/2010/main" val="1515060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14" y="5948830"/>
            <a:ext cx="8424936" cy="792488"/>
          </a:xfrm>
        </p:spPr>
        <p:txBody>
          <a:bodyPr>
            <a:normAutofit fontScale="55000" lnSpcReduction="20000"/>
          </a:bodyPr>
          <a:lstStyle/>
          <a:p>
            <a:pPr marL="0" indent="0">
              <a:buNone/>
            </a:pPr>
            <a:r>
              <a:rPr lang="en-GB" dirty="0"/>
              <a:t>ARTEMIS SRA focus area is cross-cutting to all as the embedded software development, software-based services and the Cyber-Physical Systems technologies, constitutes an indispensable enabler</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57" y="1945155"/>
            <a:ext cx="7128792" cy="395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a:spLocks noGrp="1"/>
          </p:cNvSpPr>
          <p:nvPr>
            <p:ph type="title"/>
          </p:nvPr>
        </p:nvSpPr>
        <p:spPr>
          <a:xfrm>
            <a:off x="467544" y="332656"/>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a:t>Innovation environment context – Make it Happen</a:t>
            </a:r>
            <a:r>
              <a:rPr lang="fr-FR" sz="2400" dirty="0"/>
              <a:t/>
            </a:r>
            <a:br>
              <a:rPr lang="fr-FR" sz="2400" dirty="0"/>
            </a:br>
            <a:endParaRPr lang="fr-FR" sz="2400" dirty="0"/>
          </a:p>
        </p:txBody>
      </p:sp>
      <p:sp>
        <p:nvSpPr>
          <p:cNvPr id="6" name="Titre 1"/>
          <p:cNvSpPr txBox="1">
            <a:spLocks/>
          </p:cNvSpPr>
          <p:nvPr/>
        </p:nvSpPr>
        <p:spPr>
          <a:xfrm>
            <a:off x="364670" y="1268760"/>
            <a:ext cx="8414659" cy="654503"/>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400" kern="1200">
                <a:solidFill>
                  <a:schemeClr val="tx1"/>
                </a:solidFill>
                <a:latin typeface="+mj-lt"/>
                <a:ea typeface="+mj-ea"/>
                <a:cs typeface="+mj-cs"/>
              </a:defRPr>
            </a:lvl1pPr>
          </a:lstStyle>
          <a:p>
            <a:endParaRPr lang="en-GB" b="1" dirty="0"/>
          </a:p>
        </p:txBody>
      </p:sp>
      <p:sp>
        <p:nvSpPr>
          <p:cNvPr id="4" name="Rectangle 3"/>
          <p:cNvSpPr/>
          <p:nvPr/>
        </p:nvSpPr>
        <p:spPr>
          <a:xfrm>
            <a:off x="539552" y="1254024"/>
            <a:ext cx="8352928" cy="492443"/>
          </a:xfrm>
          <a:prstGeom prst="rect">
            <a:avLst/>
          </a:prstGeom>
        </p:spPr>
        <p:txBody>
          <a:bodyPr wrap="square">
            <a:spAutoFit/>
          </a:bodyPr>
          <a:lstStyle/>
          <a:p>
            <a:pPr marL="0" lvl="1"/>
            <a:r>
              <a:rPr lang="en-GB" sz="2600" dirty="0"/>
              <a:t>Relationship with other relevant initiatives and PPPs</a:t>
            </a:r>
            <a:endParaRPr lang="fr-FR" sz="2600" dirty="0"/>
          </a:p>
        </p:txBody>
      </p:sp>
    </p:spTree>
    <p:extLst>
      <p:ext uri="{BB962C8B-B14F-4D97-AF65-F5344CB8AC3E}">
        <p14:creationId xmlns:p14="http://schemas.microsoft.com/office/powerpoint/2010/main" val="1532037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32856"/>
            <a:ext cx="8229600" cy="4536504"/>
          </a:xfrm>
        </p:spPr>
        <p:txBody>
          <a:bodyPr>
            <a:normAutofit fontScale="55000" lnSpcReduction="20000"/>
          </a:bodyPr>
          <a:lstStyle/>
          <a:p>
            <a:pPr marL="0" indent="0">
              <a:buNone/>
            </a:pPr>
            <a:r>
              <a:rPr lang="en-GB" b="1" dirty="0"/>
              <a:t>Research and innovation are becoming global, ignoring frontiers and being performed where the creative individuals and eco-systems exist. The race is now about being ‘best in the world’ or the ‘world of the best</a:t>
            </a:r>
            <a:r>
              <a:rPr lang="en-GB" b="1" dirty="0" smtClean="0"/>
              <a:t>’</a:t>
            </a:r>
          </a:p>
          <a:p>
            <a:pPr marL="0" indent="0">
              <a:buNone/>
            </a:pPr>
            <a:endParaRPr lang="en-GB" dirty="0" smtClean="0"/>
          </a:p>
          <a:p>
            <a:pPr marL="0" indent="0">
              <a:buNone/>
            </a:pPr>
            <a:r>
              <a:rPr lang="en-GB" dirty="0" smtClean="0"/>
              <a:t>ARTEMIS-IA </a:t>
            </a:r>
            <a:r>
              <a:rPr lang="en-GB" dirty="0"/>
              <a:t>will define “modalities” for interaction between the European R&amp;D community and the main international players in </a:t>
            </a:r>
            <a:r>
              <a:rPr lang="en-GB" dirty="0" smtClean="0"/>
              <a:t>Embedded </a:t>
            </a:r>
            <a:r>
              <a:rPr lang="en-GB" dirty="0"/>
              <a:t>Systems and ICT, Cyber-Physical Systems and Cyber-Physical-Systems-of-Systems</a:t>
            </a:r>
            <a:r>
              <a:rPr lang="en-GB" dirty="0" smtClean="0"/>
              <a:t>, areas including:</a:t>
            </a:r>
          </a:p>
          <a:p>
            <a:r>
              <a:rPr lang="en-GB" dirty="0" smtClean="0"/>
              <a:t>Research </a:t>
            </a:r>
            <a:r>
              <a:rPr lang="en-GB" dirty="0"/>
              <a:t>institutions, professional organisations </a:t>
            </a:r>
            <a:endParaRPr lang="en-GB" dirty="0" smtClean="0"/>
          </a:p>
          <a:p>
            <a:pPr lvl="1"/>
            <a:r>
              <a:rPr lang="en-GB" dirty="0" smtClean="0"/>
              <a:t>(</a:t>
            </a:r>
            <a:r>
              <a:rPr lang="en-GB" dirty="0"/>
              <a:t>ACM, IEEE, ARC Advisory Group, IFAC, IFIP), </a:t>
            </a:r>
            <a:endParaRPr lang="en-GB" dirty="0" smtClean="0"/>
          </a:p>
          <a:p>
            <a:pPr lvl="1"/>
            <a:r>
              <a:rPr lang="en-GB" dirty="0" smtClean="0"/>
              <a:t>standardisation </a:t>
            </a:r>
            <a:r>
              <a:rPr lang="en-GB" dirty="0"/>
              <a:t>bodies (e.g.: OMG, IEEE, IEC, ISO/ISA), </a:t>
            </a:r>
            <a:endParaRPr lang="en-GB" dirty="0" smtClean="0"/>
          </a:p>
          <a:p>
            <a:pPr lvl="1"/>
            <a:r>
              <a:rPr lang="en-GB" dirty="0" smtClean="0"/>
              <a:t>large </a:t>
            </a:r>
            <a:r>
              <a:rPr lang="en-GB" dirty="0"/>
              <a:t>consortia (e.g., the Industrial Internet </a:t>
            </a:r>
            <a:r>
              <a:rPr lang="en-GB" dirty="0" smtClean="0"/>
              <a:t>Consortium, </a:t>
            </a:r>
            <a:r>
              <a:rPr lang="en-GB" dirty="0"/>
              <a:t>the Cyber-Physical Systems Public Working Group </a:t>
            </a:r>
            <a:r>
              <a:rPr lang="en-GB" dirty="0" smtClean="0"/>
              <a:t>the </a:t>
            </a:r>
            <a:r>
              <a:rPr lang="en-GB" dirty="0"/>
              <a:t>Smart Manufacturing Leadership </a:t>
            </a:r>
            <a:r>
              <a:rPr lang="en-GB" dirty="0" smtClean="0"/>
              <a:t>Consortium</a:t>
            </a:r>
          </a:p>
          <a:p>
            <a:pPr lvl="1"/>
            <a:r>
              <a:rPr lang="en-GB" dirty="0" smtClean="0"/>
              <a:t>funding </a:t>
            </a:r>
            <a:r>
              <a:rPr lang="en-GB" dirty="0"/>
              <a:t>agencies (e.g.: IST, NSF, DARPA, NSERC, ARC</a:t>
            </a:r>
            <a:r>
              <a:rPr lang="en-GB" dirty="0" smtClean="0"/>
              <a:t>)</a:t>
            </a:r>
          </a:p>
          <a:p>
            <a:pPr marL="457200" lvl="1" indent="0">
              <a:buNone/>
            </a:pPr>
            <a:endParaRPr lang="fr-FR" dirty="0"/>
          </a:p>
          <a:p>
            <a:r>
              <a:rPr lang="en-US" dirty="0" smtClean="0"/>
              <a:t>In </a:t>
            </a:r>
            <a:r>
              <a:rPr lang="en-US" dirty="0"/>
              <a:t>particular, ARTEMIS-IA will foster the cooperation with the IEEE Industrial Electronics Society (IES) and “Industrial Cyber-Physical Systems” technical committee </a:t>
            </a:r>
            <a:endParaRPr lang="fr-FR" dirty="0"/>
          </a:p>
        </p:txBody>
      </p:sp>
      <p:sp>
        <p:nvSpPr>
          <p:cNvPr id="4" name="Titre 1"/>
          <p:cNvSpPr>
            <a:spLocks noGrp="1"/>
          </p:cNvSpPr>
          <p:nvPr>
            <p:ph type="title"/>
          </p:nvPr>
        </p:nvSpPr>
        <p:spPr>
          <a:xfrm>
            <a:off x="467544" y="332656"/>
            <a:ext cx="7211144"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smtClean="0"/>
              <a:t/>
            </a:r>
            <a:br>
              <a:rPr lang="en-GB" sz="2400" dirty="0" smtClean="0"/>
            </a:br>
            <a:r>
              <a:rPr lang="en-GB" sz="2400" dirty="0" smtClean="0"/>
              <a:t>Innovation </a:t>
            </a:r>
            <a:r>
              <a:rPr lang="en-GB" sz="2400" dirty="0"/>
              <a:t>environment context – Make it Happen</a:t>
            </a:r>
            <a:r>
              <a:rPr lang="fr-FR" sz="2400" dirty="0"/>
              <a:t/>
            </a:r>
            <a:br>
              <a:rPr lang="fr-FR" sz="2400" dirty="0"/>
            </a:br>
            <a:endParaRPr lang="fr-FR" sz="2400" dirty="0"/>
          </a:p>
        </p:txBody>
      </p:sp>
      <p:sp>
        <p:nvSpPr>
          <p:cNvPr id="5" name="Rectangle 4"/>
          <p:cNvSpPr/>
          <p:nvPr/>
        </p:nvSpPr>
        <p:spPr>
          <a:xfrm>
            <a:off x="539552" y="1254024"/>
            <a:ext cx="8352928" cy="492443"/>
          </a:xfrm>
          <a:prstGeom prst="rect">
            <a:avLst/>
          </a:prstGeom>
        </p:spPr>
        <p:txBody>
          <a:bodyPr wrap="square">
            <a:spAutoFit/>
          </a:bodyPr>
          <a:lstStyle/>
          <a:p>
            <a:pPr marL="0" lvl="1"/>
            <a:r>
              <a:rPr lang="en-GB" sz="2600" dirty="0" smtClean="0"/>
              <a:t>International Dimension</a:t>
            </a:r>
            <a:endParaRPr lang="fr-FR" sz="2600" dirty="0"/>
          </a:p>
        </p:txBody>
      </p:sp>
    </p:spTree>
    <p:extLst>
      <p:ext uri="{BB962C8B-B14F-4D97-AF65-F5344CB8AC3E}">
        <p14:creationId xmlns:p14="http://schemas.microsoft.com/office/powerpoint/2010/main" val="1287416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11144" cy="634082"/>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r>
              <a:rPr lang="en-GB" sz="2400" dirty="0"/>
              <a:t>Conclusions: the Way Ahead</a:t>
            </a:r>
          </a:p>
        </p:txBody>
      </p:sp>
      <p:sp>
        <p:nvSpPr>
          <p:cNvPr id="3" name="Espace réservé du contenu 2"/>
          <p:cNvSpPr>
            <a:spLocks noGrp="1"/>
          </p:cNvSpPr>
          <p:nvPr>
            <p:ph idx="1"/>
          </p:nvPr>
        </p:nvSpPr>
        <p:spPr>
          <a:xfrm>
            <a:off x="457200" y="1196752"/>
            <a:ext cx="8229600" cy="5517232"/>
          </a:xfrm>
        </p:spPr>
        <p:txBody>
          <a:bodyPr>
            <a:normAutofit fontScale="70000" lnSpcReduction="20000"/>
          </a:bodyPr>
          <a:lstStyle/>
          <a:p>
            <a:r>
              <a:rPr lang="en-GB" b="1" dirty="0"/>
              <a:t>ARTEMIS has proven to be a unique </a:t>
            </a:r>
            <a:r>
              <a:rPr lang="en-GB" b="1" dirty="0" smtClean="0"/>
              <a:t>‘initiative’ </a:t>
            </a:r>
            <a:r>
              <a:rPr lang="en-GB" dirty="0"/>
              <a:t>that in just a few years succeeded in establishing the largest R&amp;D&amp;I projects ever in the area of Embedded </a:t>
            </a:r>
            <a:r>
              <a:rPr lang="en-GB" dirty="0" smtClean="0"/>
              <a:t>Intelligent Systems</a:t>
            </a:r>
          </a:p>
          <a:p>
            <a:r>
              <a:rPr lang="en-GB" b="1" dirty="0" smtClean="0"/>
              <a:t>The </a:t>
            </a:r>
            <a:r>
              <a:rPr lang="en-GB" b="1" dirty="0"/>
              <a:t>renewed vision and strategy aims to </a:t>
            </a:r>
            <a:r>
              <a:rPr lang="en-GB" b="1" dirty="0" smtClean="0"/>
              <a:t>pursue this strategy </a:t>
            </a:r>
            <a:r>
              <a:rPr lang="en-GB" dirty="0" smtClean="0"/>
              <a:t>in </a:t>
            </a:r>
            <a:r>
              <a:rPr lang="en-GB" dirty="0"/>
              <a:t>order to accomplish the ARTEMIS ambition and </a:t>
            </a:r>
            <a:r>
              <a:rPr lang="en-GB" b="1" dirty="0"/>
              <a:t>position it as a world-class initiative in the area of Cyber-Physical Systems </a:t>
            </a:r>
            <a:endParaRPr lang="en-GB" b="1" dirty="0" smtClean="0"/>
          </a:p>
          <a:p>
            <a:r>
              <a:rPr lang="en-GB" b="1" dirty="0"/>
              <a:t>The emerging Digital evolution relies heavily on Embedded Intelligent Systems technologies </a:t>
            </a:r>
            <a:r>
              <a:rPr lang="en-GB" dirty="0"/>
              <a:t>in domains where it is paramount that Europe takes a leadership </a:t>
            </a:r>
            <a:r>
              <a:rPr lang="en-GB" dirty="0" smtClean="0"/>
              <a:t>role. Our renewed </a:t>
            </a:r>
            <a:r>
              <a:rPr lang="en-GB" dirty="0"/>
              <a:t>Vision and Strategy aims to follow this path in order to </a:t>
            </a:r>
            <a:r>
              <a:rPr lang="en-GB" b="1" dirty="0"/>
              <a:t>accomplish the ARTEMIS ambition </a:t>
            </a:r>
            <a:r>
              <a:rPr lang="en-GB" dirty="0"/>
              <a:t>and become a world-class initiative in the Embedded Intelligence and Cyber-Physical </a:t>
            </a:r>
            <a:r>
              <a:rPr lang="en-GB" dirty="0" smtClean="0"/>
              <a:t>Systems</a:t>
            </a:r>
          </a:p>
          <a:p>
            <a:r>
              <a:rPr lang="en-GB" b="1" dirty="0"/>
              <a:t>We need increased investments to support our Research Agenda and to sustain our proposition of an </a:t>
            </a:r>
            <a:r>
              <a:rPr lang="en-GB" b="1" dirty="0" smtClean="0"/>
              <a:t>‘</a:t>
            </a:r>
            <a:r>
              <a:rPr lang="en-GB" b="1" dirty="0" err="1" smtClean="0"/>
              <a:t>lnnovation</a:t>
            </a:r>
            <a:r>
              <a:rPr lang="en-GB" b="1" dirty="0" smtClean="0"/>
              <a:t> Environment’ </a:t>
            </a:r>
            <a:r>
              <a:rPr lang="en-GB" b="1" dirty="0"/>
              <a:t>allowing high value creation </a:t>
            </a:r>
            <a:r>
              <a:rPr lang="en-GB" dirty="0"/>
              <a:t>in the new generations of smart products and services.  </a:t>
            </a:r>
            <a:endParaRPr lang="en-GB" dirty="0" smtClean="0"/>
          </a:p>
          <a:p>
            <a:r>
              <a:rPr lang="en-GB" b="1" dirty="0" smtClean="0"/>
              <a:t>Giving </a:t>
            </a:r>
            <a:r>
              <a:rPr lang="en-GB" b="1" dirty="0"/>
              <a:t>the right</a:t>
            </a:r>
            <a:r>
              <a:rPr lang="en-GB" b="1" i="1" dirty="0"/>
              <a:t> </a:t>
            </a:r>
            <a:r>
              <a:rPr lang="en-GB" b="1" dirty="0"/>
              <a:t>economic visibility of Embedded Intelligence </a:t>
            </a:r>
            <a:r>
              <a:rPr lang="en-GB" dirty="0"/>
              <a:t>is of utmost importance to the European Industry for the Digital Future of Europe</a:t>
            </a:r>
            <a:r>
              <a:rPr lang="en-GB" dirty="0" smtClean="0"/>
              <a:t>.</a:t>
            </a:r>
            <a:endParaRPr lang="fr-FR" dirty="0"/>
          </a:p>
        </p:txBody>
      </p:sp>
    </p:spTree>
    <p:extLst>
      <p:ext uri="{BB962C8B-B14F-4D97-AF65-F5344CB8AC3E}">
        <p14:creationId xmlns:p14="http://schemas.microsoft.com/office/powerpoint/2010/main" val="252558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11144" cy="850106"/>
          </a:xfrm>
        </p:spPr>
        <p:txBody>
          <a:bodyPr/>
          <a:lstStyle/>
          <a:p>
            <a:r>
              <a:rPr lang="en-GB" dirty="0" smtClean="0"/>
              <a:t>Acknowledgement</a:t>
            </a:r>
            <a:endParaRPr lang="en-GB" dirty="0"/>
          </a:p>
        </p:txBody>
      </p:sp>
      <p:sp>
        <p:nvSpPr>
          <p:cNvPr id="3" name="Espace réservé du contenu 2"/>
          <p:cNvSpPr>
            <a:spLocks noGrp="1"/>
          </p:cNvSpPr>
          <p:nvPr>
            <p:ph idx="1"/>
          </p:nvPr>
        </p:nvSpPr>
        <p:spPr>
          <a:xfrm>
            <a:off x="457200" y="1340768"/>
            <a:ext cx="8229600" cy="5328592"/>
          </a:xfrm>
        </p:spPr>
        <p:txBody>
          <a:bodyPr>
            <a:normAutofit fontScale="70000" lnSpcReduction="20000"/>
          </a:bodyPr>
          <a:lstStyle/>
          <a:p>
            <a:r>
              <a:rPr lang="en-GB" dirty="0"/>
              <a:t>ARTEMIS-IA gratefully acknowledges the contributions made by the following persons </a:t>
            </a:r>
            <a:r>
              <a:rPr lang="en-GB" dirty="0" smtClean="0"/>
              <a:t>of the WG SRA Group of experts producing </a:t>
            </a:r>
            <a:r>
              <a:rPr lang="en-GB" dirty="0"/>
              <a:t>this SRA 2016</a:t>
            </a:r>
            <a:r>
              <a:rPr lang="en-GB" dirty="0" smtClean="0"/>
              <a:t>:</a:t>
            </a:r>
            <a:endParaRPr lang="fr-FR" dirty="0"/>
          </a:p>
          <a:p>
            <a:pPr lvl="4"/>
            <a:r>
              <a:rPr lang="en-GB" sz="2300" dirty="0"/>
              <a:t>Ronald Begeer </a:t>
            </a:r>
            <a:endParaRPr lang="fr-FR" sz="2300" dirty="0"/>
          </a:p>
          <a:p>
            <a:pPr lvl="4"/>
            <a:r>
              <a:rPr lang="en-GB" sz="2300" dirty="0"/>
              <a:t>Ad ten Berg </a:t>
            </a:r>
            <a:endParaRPr lang="fr-FR" sz="2300" dirty="0"/>
          </a:p>
          <a:p>
            <a:pPr lvl="4"/>
            <a:r>
              <a:rPr lang="en-GB" sz="2300" dirty="0"/>
              <a:t>Albert Cohen</a:t>
            </a:r>
            <a:endParaRPr lang="fr-FR" sz="2300" dirty="0"/>
          </a:p>
          <a:p>
            <a:pPr lvl="4"/>
            <a:r>
              <a:rPr lang="en-GB" sz="2300" dirty="0"/>
              <a:t>Armando Colombo </a:t>
            </a:r>
            <a:endParaRPr lang="fr-FR" sz="2300" dirty="0"/>
          </a:p>
          <a:p>
            <a:pPr lvl="4"/>
            <a:r>
              <a:rPr lang="en-GB" sz="2300" dirty="0"/>
              <a:t>Gerard Cristau</a:t>
            </a:r>
            <a:endParaRPr lang="fr-FR" sz="2300" dirty="0"/>
          </a:p>
          <a:p>
            <a:pPr lvl="4"/>
            <a:r>
              <a:rPr lang="en-GB" sz="2300" dirty="0"/>
              <a:t>Werner Damm</a:t>
            </a:r>
            <a:endParaRPr lang="fr-FR" sz="2300" dirty="0"/>
          </a:p>
          <a:p>
            <a:pPr lvl="4"/>
            <a:r>
              <a:rPr lang="en-GB" sz="2300" dirty="0"/>
              <a:t>Jerker Delsing </a:t>
            </a:r>
            <a:endParaRPr lang="fr-FR" sz="2300" dirty="0"/>
          </a:p>
          <a:p>
            <a:pPr lvl="4"/>
            <a:r>
              <a:rPr lang="en-GB" sz="2300" dirty="0"/>
              <a:t>Marc </a:t>
            </a:r>
            <a:r>
              <a:rPr lang="en-GB" sz="2300" dirty="0" err="1" smtClean="0"/>
              <a:t>Duranton</a:t>
            </a:r>
            <a:endParaRPr lang="en-GB" sz="2300" dirty="0" smtClean="0"/>
          </a:p>
          <a:p>
            <a:pPr lvl="4"/>
            <a:r>
              <a:rPr lang="en-GB" sz="2300" dirty="0" smtClean="0"/>
              <a:t>Christian EL Salloum</a:t>
            </a:r>
            <a:endParaRPr lang="fr-FR" sz="2300" dirty="0"/>
          </a:p>
          <a:p>
            <a:pPr lvl="4"/>
            <a:r>
              <a:rPr lang="en-GB" sz="2300" dirty="0"/>
              <a:t>Sebastian </a:t>
            </a:r>
            <a:r>
              <a:rPr lang="en-GB" sz="2300" dirty="0" err="1"/>
              <a:t>Engell</a:t>
            </a:r>
            <a:endParaRPr lang="fr-FR" sz="2300" dirty="0"/>
          </a:p>
          <a:p>
            <a:pPr lvl="4"/>
            <a:r>
              <a:rPr lang="en-GB" sz="2300" dirty="0"/>
              <a:t>Laila Gide </a:t>
            </a:r>
            <a:endParaRPr lang="fr-FR" sz="2300" dirty="0"/>
          </a:p>
          <a:p>
            <a:pPr lvl="4"/>
            <a:r>
              <a:rPr lang="en-GB" sz="2300" dirty="0"/>
              <a:t>Radu Grosu</a:t>
            </a:r>
            <a:endParaRPr lang="fr-FR" sz="2300" dirty="0"/>
          </a:p>
          <a:p>
            <a:pPr lvl="4"/>
            <a:r>
              <a:rPr lang="en-GB" sz="2300" dirty="0"/>
              <a:t>Matthijs Leeuw </a:t>
            </a:r>
            <a:endParaRPr lang="fr-FR" sz="2300" dirty="0"/>
          </a:p>
          <a:p>
            <a:pPr lvl="4"/>
            <a:r>
              <a:rPr lang="en-GB" sz="2300" dirty="0"/>
              <a:t>Jürgen Niehaus</a:t>
            </a:r>
            <a:endParaRPr lang="fr-FR" sz="2300" dirty="0"/>
          </a:p>
          <a:p>
            <a:pPr lvl="4"/>
            <a:r>
              <a:rPr lang="it-IT" sz="2300" dirty="0"/>
              <a:t>Stefano Pasquariello</a:t>
            </a:r>
            <a:endParaRPr lang="fr-FR" sz="2300" dirty="0"/>
          </a:p>
          <a:p>
            <a:pPr lvl="4"/>
            <a:r>
              <a:rPr lang="en-GB" sz="2300" dirty="0"/>
              <a:t>Michael </a:t>
            </a:r>
            <a:r>
              <a:rPr lang="en-GB" sz="2300" dirty="0" err="1"/>
              <a:t>Paulweber</a:t>
            </a:r>
            <a:endParaRPr lang="fr-FR" sz="2300" dirty="0"/>
          </a:p>
          <a:p>
            <a:pPr lvl="4"/>
            <a:r>
              <a:rPr lang="en-GB" sz="2300" dirty="0"/>
              <a:t>Erwin Schoitsch</a:t>
            </a:r>
            <a:endParaRPr lang="fr-FR" sz="2300" dirty="0"/>
          </a:p>
          <a:p>
            <a:pPr lvl="4"/>
            <a:r>
              <a:rPr lang="en-GB" sz="2300" dirty="0"/>
              <a:t>Daniel </a:t>
            </a:r>
            <a:r>
              <a:rPr lang="en-GB" sz="2300" dirty="0" err="1" smtClean="0"/>
              <a:t>Watzenig</a:t>
            </a:r>
            <a:endParaRPr lang="fr-FR" sz="2300" dirty="0"/>
          </a:p>
        </p:txBody>
      </p:sp>
    </p:spTree>
    <p:extLst>
      <p:ext uri="{BB962C8B-B14F-4D97-AF65-F5344CB8AC3E}">
        <p14:creationId xmlns:p14="http://schemas.microsoft.com/office/powerpoint/2010/main" val="734133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err="1" smtClean="0"/>
              <a:t>Thank</a:t>
            </a:r>
            <a:r>
              <a:rPr lang="nl-NL" dirty="0" smtClean="0"/>
              <a:t> </a:t>
            </a:r>
            <a:r>
              <a:rPr lang="nl-NL" smtClean="0"/>
              <a:t>you</a:t>
            </a:r>
            <a:endParaRPr lang="nl-NL"/>
          </a:p>
        </p:txBody>
      </p:sp>
      <p:sp>
        <p:nvSpPr>
          <p:cNvPr id="3" name="Subtitle 2"/>
          <p:cNvSpPr>
            <a:spLocks noGrp="1"/>
          </p:cNvSpPr>
          <p:nvPr>
            <p:ph type="subTitle" idx="1"/>
          </p:nvPr>
        </p:nvSpPr>
        <p:spPr/>
        <p:txBody>
          <a:bodyPr/>
          <a:lstStyle/>
          <a:p>
            <a:endParaRPr lang="nl-N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0363" y="1540385"/>
            <a:ext cx="8363272" cy="1296143"/>
          </a:xfrm>
          <a:solidFill>
            <a:schemeClr val="accent1">
              <a:lumMod val="20000"/>
              <a:lumOff val="80000"/>
            </a:schemeClr>
          </a:solidFill>
          <a:ln>
            <a:solidFill>
              <a:schemeClr val="tx2"/>
            </a:solidFill>
          </a:ln>
          <a:effectLst>
            <a:innerShdw blurRad="114300">
              <a:prstClr val="black"/>
            </a:innerShdw>
          </a:effectLst>
        </p:spPr>
        <p:txBody>
          <a:bodyPr>
            <a:normAutofit fontScale="85000" lnSpcReduction="20000"/>
          </a:bodyPr>
          <a:lstStyle/>
          <a:p>
            <a:pPr marL="0" indent="0">
              <a:buNone/>
            </a:pPr>
            <a:r>
              <a:rPr lang="en-GB" sz="2400" dirty="0" smtClean="0"/>
              <a:t>1.   Introduction</a:t>
            </a:r>
          </a:p>
          <a:p>
            <a:pPr marL="0" indent="0">
              <a:buNone/>
            </a:pPr>
            <a:r>
              <a:rPr lang="en-GB" sz="2400" dirty="0" smtClean="0"/>
              <a:t>2.   The new rationale: digital transformation</a:t>
            </a:r>
          </a:p>
          <a:p>
            <a:pPr marL="0" indent="0">
              <a:buNone/>
            </a:pPr>
            <a:r>
              <a:rPr lang="en-GB" sz="2400" dirty="0" smtClean="0"/>
              <a:t>3.   The ARTEMIS Vision , Ambition, and Main Objectives </a:t>
            </a:r>
          </a:p>
          <a:p>
            <a:pPr marL="0" indent="0">
              <a:buNone/>
            </a:pPr>
            <a:r>
              <a:rPr lang="en-GB" sz="2400" dirty="0" smtClean="0"/>
              <a:t>4.   The </a:t>
            </a:r>
            <a:r>
              <a:rPr lang="en-GB" sz="2400" dirty="0"/>
              <a:t>Digital Transformation in economic and societal challenges</a:t>
            </a:r>
            <a:endParaRPr lang="en-GB" sz="2400" dirty="0" smtClean="0"/>
          </a:p>
          <a:p>
            <a:pPr marL="457200" indent="-457200">
              <a:buFont typeface="+mj-lt"/>
              <a:buAutoNum type="arabicPeriod"/>
            </a:pPr>
            <a:endParaRPr lang="en-GB" sz="2400" dirty="0" smtClean="0"/>
          </a:p>
          <a:p>
            <a:endParaRPr lang="en-GB" sz="2400" dirty="0"/>
          </a:p>
        </p:txBody>
      </p:sp>
      <p:sp>
        <p:nvSpPr>
          <p:cNvPr id="4" name="Espace réservé du contenu 2"/>
          <p:cNvSpPr txBox="1">
            <a:spLocks/>
          </p:cNvSpPr>
          <p:nvPr/>
        </p:nvSpPr>
        <p:spPr>
          <a:xfrm>
            <a:off x="390364" y="3118949"/>
            <a:ext cx="8363272" cy="2304256"/>
          </a:xfrm>
          <a:prstGeom prst="rect">
            <a:avLst/>
          </a:prstGeom>
          <a:solidFill>
            <a:schemeClr val="accent1">
              <a:lumMod val="20000"/>
              <a:lumOff val="80000"/>
            </a:schemeClr>
          </a:solidFill>
          <a:ln>
            <a:solidFill>
              <a:schemeClr val="tx2"/>
            </a:solidFill>
          </a:ln>
          <a:effectLst>
            <a:innerShdw blurRad="114300">
              <a:prstClr val="black"/>
            </a:innerShdw>
          </a:effectLst>
        </p:spPr>
        <p:txBody>
          <a:bodyPr vert="horz" lIns="91440" tIns="45720" rIns="91440" bIns="45720" rtlCol="0">
            <a:normAutofit/>
          </a:bodyPr>
          <a:lstStyle>
            <a:lvl1pPr marL="457200" indent="-457200">
              <a:spcBef>
                <a:spcPct val="20000"/>
              </a:spcBef>
              <a:buFont typeface="+mj-lt"/>
              <a:buAutoNum type="arabicPeriod"/>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63538" indent="-363538">
              <a:buNone/>
            </a:pPr>
            <a:r>
              <a:rPr lang="en-GB" sz="2000" dirty="0"/>
              <a:t>5. </a:t>
            </a:r>
            <a:r>
              <a:rPr lang="en-GB" sz="2000" dirty="0" smtClean="0"/>
              <a:t>	ARTEMIS </a:t>
            </a:r>
            <a:r>
              <a:rPr lang="en-GB" sz="2000" dirty="0"/>
              <a:t>Innovation Strategy and Research Priorities</a:t>
            </a:r>
          </a:p>
          <a:p>
            <a:pPr lvl="1"/>
            <a:r>
              <a:rPr lang="en-GB" sz="2000" dirty="0" smtClean="0"/>
              <a:t>5.1  ARTEMIS Priority Targets</a:t>
            </a:r>
          </a:p>
          <a:p>
            <a:pPr lvl="1"/>
            <a:r>
              <a:rPr lang="en-GB" sz="2000" dirty="0" smtClean="0"/>
              <a:t>5.2 Innovation Strategy </a:t>
            </a:r>
          </a:p>
          <a:p>
            <a:pPr lvl="1"/>
            <a:r>
              <a:rPr lang="en-GB" sz="2000" dirty="0" smtClean="0"/>
              <a:t>5.3 Strategy Implementation</a:t>
            </a:r>
          </a:p>
          <a:p>
            <a:pPr lvl="1"/>
            <a:r>
              <a:rPr lang="en-GB" sz="2000" dirty="0" smtClean="0"/>
              <a:t>5.3.1 Cross domain Approach</a:t>
            </a:r>
          </a:p>
          <a:p>
            <a:pPr lvl="1"/>
            <a:r>
              <a:rPr lang="en-GB" sz="2000" dirty="0" smtClean="0"/>
              <a:t>5.3.2 Strategic Research Challenges</a:t>
            </a:r>
          </a:p>
          <a:p>
            <a:endParaRPr lang="en-GB" sz="1800" dirty="0" smtClean="0"/>
          </a:p>
          <a:p>
            <a:endParaRPr lang="en-GB" dirty="0"/>
          </a:p>
        </p:txBody>
      </p:sp>
      <p:sp>
        <p:nvSpPr>
          <p:cNvPr id="5" name="Espace réservé du contenu 2"/>
          <p:cNvSpPr txBox="1">
            <a:spLocks/>
          </p:cNvSpPr>
          <p:nvPr/>
        </p:nvSpPr>
        <p:spPr>
          <a:xfrm>
            <a:off x="390364" y="5661248"/>
            <a:ext cx="8363272" cy="648072"/>
          </a:xfrm>
          <a:prstGeom prst="rect">
            <a:avLst/>
          </a:prstGeom>
          <a:solidFill>
            <a:schemeClr val="accent1">
              <a:lumMod val="20000"/>
              <a:lumOff val="80000"/>
            </a:schemeClr>
          </a:solidFill>
          <a:ln>
            <a:solidFill>
              <a:schemeClr val="tx2"/>
            </a:solidFill>
          </a:ln>
          <a:effectLst>
            <a:innerShdw blurRad="114300">
              <a:prstClr val="black"/>
            </a:innerShdw>
          </a:effectLst>
        </p:spPr>
        <p:txBody>
          <a:bodyPr vert="horz" lIns="91440" tIns="45720" rIns="91440" bIns="45720" rtlCol="0">
            <a:normAutofit/>
          </a:bodyPr>
          <a:lstStyle>
            <a:lvl1pPr marL="457200" indent="-457200">
              <a:spcBef>
                <a:spcPct val="20000"/>
              </a:spcBef>
              <a:buFont typeface="+mj-lt"/>
              <a:buAutoNum type="arabicPeriod"/>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GB" sz="2000" dirty="0" smtClean="0"/>
              <a:t>6.  Innovation </a:t>
            </a:r>
            <a:r>
              <a:rPr lang="en-GB" sz="2000" dirty="0"/>
              <a:t>environment context – Make it Happen</a:t>
            </a:r>
          </a:p>
        </p:txBody>
      </p:sp>
      <p:sp>
        <p:nvSpPr>
          <p:cNvPr id="2" name="Titre 1"/>
          <p:cNvSpPr>
            <a:spLocks noGrp="1"/>
          </p:cNvSpPr>
          <p:nvPr>
            <p:ph type="title"/>
          </p:nvPr>
        </p:nvSpPr>
        <p:spPr>
          <a:xfrm>
            <a:off x="457200" y="274638"/>
            <a:ext cx="7211144" cy="562074"/>
          </a:xfrm>
        </p:spPr>
        <p:txBody>
          <a:bodyPr>
            <a:normAutofit fontScale="90000"/>
          </a:bodyPr>
          <a:lstStyle/>
          <a:p>
            <a:r>
              <a:rPr lang="fr-FR" sz="4000" dirty="0" smtClean="0"/>
              <a:t>The SRA content</a:t>
            </a:r>
            <a:endParaRPr lang="fr-FR" sz="4000" dirty="0"/>
          </a:p>
        </p:txBody>
      </p:sp>
    </p:spTree>
    <p:extLst>
      <p:ext uri="{BB962C8B-B14F-4D97-AF65-F5344CB8AC3E}">
        <p14:creationId xmlns:p14="http://schemas.microsoft.com/office/powerpoint/2010/main" val="3164102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3415" y="5301208"/>
            <a:ext cx="8397170" cy="126556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p>
            <a:pPr algn="ctr">
              <a:spcBef>
                <a:spcPct val="0"/>
              </a:spcBef>
              <a:buNone/>
            </a:pPr>
            <a:r>
              <a:rPr lang="en-GB" sz="2000" dirty="0"/>
              <a:t>The digital evolution, or digitisation, is a silent revolution that is transforming our way of living and of doing business</a:t>
            </a:r>
            <a:r>
              <a:rPr lang="en-GB" sz="2000" dirty="0" smtClean="0"/>
              <a:t>.</a:t>
            </a:r>
          </a:p>
          <a:p>
            <a:pPr algn="ctr">
              <a:spcBef>
                <a:spcPct val="0"/>
              </a:spcBef>
              <a:buNone/>
            </a:pPr>
            <a:r>
              <a:rPr lang="en-GB" sz="2000" dirty="0" smtClean="0"/>
              <a:t>Europe Future is Digital* </a:t>
            </a:r>
            <a:endParaRPr lang="fr-FR" sz="2000" dirty="0">
              <a:latin typeface="+mj-lt"/>
              <a:ea typeface="+mj-ea"/>
              <a:cs typeface="+mj-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1060443"/>
            <a:ext cx="6408712" cy="3960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txBox="1">
            <a:spLocks/>
          </p:cNvSpPr>
          <p:nvPr/>
        </p:nvSpPr>
        <p:spPr>
          <a:xfrm>
            <a:off x="240723" y="6566776"/>
            <a:ext cx="7128792" cy="27003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 an excerpt from Commissioner </a:t>
            </a:r>
            <a:r>
              <a:rPr lang="en-GB" dirty="0" err="1" smtClean="0"/>
              <a:t>Oettinger</a:t>
            </a:r>
            <a:r>
              <a:rPr lang="en-GB" dirty="0" smtClean="0"/>
              <a:t> speech at the Hannover </a:t>
            </a:r>
            <a:r>
              <a:rPr lang="en-GB" dirty="0" err="1" smtClean="0"/>
              <a:t>Messe</a:t>
            </a:r>
            <a:r>
              <a:rPr lang="en-GB" dirty="0" smtClean="0"/>
              <a:t> 2015.</a:t>
            </a:r>
            <a:endParaRPr lang="fr-FR" dirty="0"/>
          </a:p>
        </p:txBody>
      </p:sp>
      <p:sp>
        <p:nvSpPr>
          <p:cNvPr id="6" name="Title 1"/>
          <p:cNvSpPr txBox="1">
            <a:spLocks/>
          </p:cNvSpPr>
          <p:nvPr/>
        </p:nvSpPr>
        <p:spPr>
          <a:xfrm>
            <a:off x="179512" y="274638"/>
            <a:ext cx="7211144" cy="634082"/>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lvl1pPr marL="342900" indent="-342900" algn="ctr">
              <a:spcBef>
                <a:spcPct val="0"/>
              </a:spcBef>
              <a:buFont typeface="Arial" pitchFamily="34" charset="0"/>
              <a:buNone/>
              <a:defRPr sz="2000">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GB" sz="2800" dirty="0"/>
              <a:t/>
            </a:r>
            <a:br>
              <a:rPr lang="en-GB" sz="2800" dirty="0"/>
            </a:br>
            <a:r>
              <a:rPr lang="en-GB" sz="2800" dirty="0" smtClean="0"/>
              <a:t>The SRA </a:t>
            </a:r>
            <a:r>
              <a:rPr lang="en-GB" sz="2800" dirty="0"/>
              <a:t>new rationale: digital transformation</a:t>
            </a:r>
            <a:br>
              <a:rPr lang="en-GB" sz="2800" dirty="0"/>
            </a:br>
            <a:endParaRPr lang="nl-NL" sz="2800" dirty="0"/>
          </a:p>
        </p:txBody>
      </p:sp>
    </p:spTree>
    <p:extLst>
      <p:ext uri="{BB962C8B-B14F-4D97-AF65-F5344CB8AC3E}">
        <p14:creationId xmlns:p14="http://schemas.microsoft.com/office/powerpoint/2010/main" val="313461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052736"/>
            <a:ext cx="7704856" cy="504056"/>
          </a:xfrm>
        </p:spPr>
        <p:txBody>
          <a:bodyPr>
            <a:normAutofit fontScale="92500" lnSpcReduction="10000"/>
          </a:bodyPr>
          <a:lstStyle/>
          <a:p>
            <a:pPr marL="0" indent="0">
              <a:buNone/>
            </a:pPr>
            <a:r>
              <a:rPr lang="en-GB" dirty="0" smtClean="0"/>
              <a:t>The world is changing fast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9474"/>
            <a:ext cx="806489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9512" y="274638"/>
            <a:ext cx="7211144" cy="634082"/>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Autofit/>
          </a:bodyPr>
          <a:lstStyle>
            <a:lvl1pPr marL="342900" indent="-342900" algn="ctr">
              <a:spcBef>
                <a:spcPct val="0"/>
              </a:spcBef>
              <a:buFont typeface="Arial" pitchFamily="34" charset="0"/>
              <a:buNone/>
              <a:defRPr sz="2000">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GB" sz="2800" dirty="0"/>
              <a:t/>
            </a:r>
            <a:br>
              <a:rPr lang="en-GB" sz="2800" dirty="0"/>
            </a:br>
            <a:r>
              <a:rPr lang="en-GB" sz="2800" dirty="0" smtClean="0"/>
              <a:t>The SRA </a:t>
            </a:r>
            <a:r>
              <a:rPr lang="en-GB" sz="2800" dirty="0"/>
              <a:t>new rationale: digital transformation</a:t>
            </a:r>
            <a:br>
              <a:rPr lang="en-GB" sz="2800" dirty="0"/>
            </a:br>
            <a:endParaRPr lang="nl-NL" sz="2800" dirty="0"/>
          </a:p>
        </p:txBody>
      </p:sp>
      <p:sp>
        <p:nvSpPr>
          <p:cNvPr id="6" name="Espace réservé du contenu 2"/>
          <p:cNvSpPr txBox="1">
            <a:spLocks/>
          </p:cNvSpPr>
          <p:nvPr/>
        </p:nvSpPr>
        <p:spPr>
          <a:xfrm>
            <a:off x="179512" y="1772816"/>
            <a:ext cx="7049267" cy="747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t>The example of the evolution of photography</a:t>
            </a:r>
            <a:endParaRPr lang="fr-FR" sz="2400" dirty="0"/>
          </a:p>
        </p:txBody>
      </p:sp>
      <p:sp>
        <p:nvSpPr>
          <p:cNvPr id="4" name="Rectangle 3"/>
          <p:cNvSpPr/>
          <p:nvPr/>
        </p:nvSpPr>
        <p:spPr>
          <a:xfrm>
            <a:off x="863588" y="2076682"/>
            <a:ext cx="7668852" cy="133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Cyber-Physical Systems </a:t>
            </a:r>
            <a:r>
              <a:rPr lang="en-GB" sz="2800" b="1" dirty="0"/>
              <a:t> </a:t>
            </a:r>
            <a:r>
              <a:rPr lang="en-GB" sz="2800" b="1" dirty="0" smtClean="0"/>
              <a:t>are </a:t>
            </a:r>
          </a:p>
          <a:p>
            <a:pPr algn="ctr"/>
            <a:r>
              <a:rPr lang="en-GB" sz="2800" b="1" dirty="0" smtClean="0"/>
              <a:t>key </a:t>
            </a:r>
            <a:r>
              <a:rPr lang="en-GB" sz="2800" b="1" dirty="0"/>
              <a:t>driver in the Digital Transformation</a:t>
            </a:r>
            <a:endParaRPr lang="fr-FR" sz="2800" dirty="0"/>
          </a:p>
        </p:txBody>
      </p:sp>
      <p:sp>
        <p:nvSpPr>
          <p:cNvPr id="7" name="Rectangle 6"/>
          <p:cNvSpPr/>
          <p:nvPr/>
        </p:nvSpPr>
        <p:spPr>
          <a:xfrm>
            <a:off x="863588" y="3645024"/>
            <a:ext cx="7668852"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 main trends that will define the new era of Cyber-Physical Systems are:</a:t>
            </a:r>
            <a:endParaRPr lang="fr-FR" sz="2000" dirty="0"/>
          </a:p>
          <a:p>
            <a:pPr lvl="0" algn="ctr"/>
            <a:r>
              <a:rPr lang="en-GB" sz="2000" i="1" dirty="0"/>
              <a:t>The integration of functions across application contexts on large and open platforms</a:t>
            </a:r>
            <a:r>
              <a:rPr lang="en-GB" sz="2000" dirty="0"/>
              <a:t>, and </a:t>
            </a:r>
            <a:endParaRPr lang="fr-FR" sz="2000" dirty="0"/>
          </a:p>
          <a:p>
            <a:pPr algn="ctr"/>
            <a:r>
              <a:rPr lang="en-GB" sz="2000" dirty="0"/>
              <a:t>The </a:t>
            </a:r>
            <a:r>
              <a:rPr lang="en-GB" sz="2000" i="1" dirty="0"/>
              <a:t>combination with the Internet, its information and data, </a:t>
            </a:r>
            <a:r>
              <a:rPr lang="en-GB" sz="2000" i="1" dirty="0" smtClean="0"/>
              <a:t>and its </a:t>
            </a:r>
            <a:r>
              <a:rPr lang="en-GB" sz="2000" i="1" dirty="0"/>
              <a:t>computing resources</a:t>
            </a:r>
            <a:r>
              <a:rPr lang="en-GB" sz="2000" dirty="0"/>
              <a:t>. </a:t>
            </a:r>
            <a:endParaRPr lang="fr-FR" sz="2000" dirty="0"/>
          </a:p>
        </p:txBody>
      </p:sp>
    </p:spTree>
    <p:extLst>
      <p:ext uri="{BB962C8B-B14F-4D97-AF65-F5344CB8AC3E}">
        <p14:creationId xmlns:p14="http://schemas.microsoft.com/office/powerpoint/2010/main" val="394625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7355160" cy="778098"/>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a:normAutofit fontScale="90000"/>
          </a:bodyPr>
          <a:lstStyle/>
          <a:p>
            <a:r>
              <a:rPr lang="en-GB" sz="3200" dirty="0" smtClean="0"/>
              <a:t>ARTEMIS Vision, Ambition and Main Objectives</a:t>
            </a:r>
            <a:endParaRPr lang="en-GB" sz="3200" dirty="0"/>
          </a:p>
        </p:txBody>
      </p:sp>
      <p:sp>
        <p:nvSpPr>
          <p:cNvPr id="3" name="Espace réservé du contenu 2"/>
          <p:cNvSpPr>
            <a:spLocks noGrp="1"/>
          </p:cNvSpPr>
          <p:nvPr>
            <p:ph idx="1"/>
          </p:nvPr>
        </p:nvSpPr>
        <p:spPr>
          <a:xfrm>
            <a:off x="457200" y="1268760"/>
            <a:ext cx="8229600" cy="5400600"/>
          </a:xfrm>
        </p:spPr>
        <p:txBody>
          <a:bodyPr>
            <a:noAutofit/>
          </a:bodyPr>
          <a:lstStyle/>
          <a:p>
            <a:pPr marL="0" indent="0">
              <a:buNone/>
            </a:pPr>
            <a:r>
              <a:rPr lang="en-GB" sz="2400" dirty="0" smtClean="0"/>
              <a:t>Powered by the new era of the Digital Transformation </a:t>
            </a:r>
            <a:r>
              <a:rPr lang="en-GB" sz="2400" b="1" dirty="0" smtClean="0"/>
              <a:t>ARTEMIS supports</a:t>
            </a:r>
          </a:p>
          <a:p>
            <a:pPr marL="0" indent="0">
              <a:buNone/>
            </a:pPr>
            <a:endParaRPr lang="en-GB" sz="2400" b="1" dirty="0" smtClean="0"/>
          </a:p>
          <a:p>
            <a:pPr marL="0" indent="0">
              <a:buNone/>
            </a:pPr>
            <a:r>
              <a:rPr lang="en-GB" sz="2400" b="1" dirty="0" smtClean="0"/>
              <a:t>A </a:t>
            </a:r>
            <a:r>
              <a:rPr lang="en-GB" sz="2400" b="1" dirty="0">
                <a:solidFill>
                  <a:srgbClr val="FF0000"/>
                </a:solidFill>
              </a:rPr>
              <a:t>V</a:t>
            </a:r>
            <a:r>
              <a:rPr lang="en-GB" sz="2400" b="1" dirty="0" smtClean="0">
                <a:solidFill>
                  <a:srgbClr val="FF0000"/>
                </a:solidFill>
              </a:rPr>
              <a:t>ision</a:t>
            </a:r>
            <a:r>
              <a:rPr lang="en-GB" sz="2400" b="1" dirty="0" smtClean="0"/>
              <a:t> where Europe remains among the world-class leaders in the area of Cyber-Physical Systems and Embedded Intelligence and position itself as a leader in digitisation for the benefit of the society and businesses in Europe and worldwide</a:t>
            </a:r>
            <a:r>
              <a:rPr lang="en-GB" sz="2400" dirty="0" smtClean="0"/>
              <a:t>. </a:t>
            </a:r>
          </a:p>
          <a:p>
            <a:pPr marL="0" indent="0">
              <a:buNone/>
            </a:pPr>
            <a:endParaRPr lang="en-GB" sz="2400" dirty="0" smtClean="0"/>
          </a:p>
          <a:p>
            <a:pPr marL="0" indent="0">
              <a:buNone/>
            </a:pPr>
            <a:r>
              <a:rPr lang="en-GB" sz="2400" dirty="0" smtClean="0"/>
              <a:t>And an </a:t>
            </a:r>
            <a:r>
              <a:rPr lang="en-GB" sz="2400" b="1" dirty="0">
                <a:solidFill>
                  <a:srgbClr val="FF0000"/>
                </a:solidFill>
              </a:rPr>
              <a:t>A</a:t>
            </a:r>
            <a:r>
              <a:rPr lang="en-GB" sz="2400" b="1" dirty="0" smtClean="0">
                <a:solidFill>
                  <a:srgbClr val="FF0000"/>
                </a:solidFill>
              </a:rPr>
              <a:t>mbition</a:t>
            </a:r>
            <a:r>
              <a:rPr lang="en-GB" sz="2400" dirty="0" smtClean="0"/>
              <a:t> </a:t>
            </a:r>
            <a:r>
              <a:rPr lang="en-GB" sz="2400" b="1" dirty="0" smtClean="0"/>
              <a:t>to play a major role in implementing the European Digital Single Market in European policy</a:t>
            </a:r>
            <a:r>
              <a:rPr lang="en-GB" sz="2400" dirty="0" smtClean="0"/>
              <a:t>.</a:t>
            </a:r>
            <a:endParaRPr lang="en-GB" sz="2400" dirty="0"/>
          </a:p>
        </p:txBody>
      </p:sp>
    </p:spTree>
    <p:extLst>
      <p:ext uri="{BB962C8B-B14F-4D97-AF65-F5344CB8AC3E}">
        <p14:creationId xmlns:p14="http://schemas.microsoft.com/office/powerpoint/2010/main" val="742227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00808"/>
            <a:ext cx="8229600" cy="4525963"/>
          </a:xfrm>
        </p:spPr>
        <p:txBody>
          <a:bodyPr>
            <a:normAutofit fontScale="70000" lnSpcReduction="20000"/>
          </a:bodyPr>
          <a:lstStyle/>
          <a:p>
            <a:pPr marL="0" indent="0">
              <a:buNone/>
            </a:pPr>
            <a:r>
              <a:rPr lang="en-GB" b="1" dirty="0" smtClean="0">
                <a:solidFill>
                  <a:srgbClr val="002060"/>
                </a:solidFill>
              </a:rPr>
              <a:t>ARTEMIS </a:t>
            </a:r>
            <a:r>
              <a:rPr lang="en-GB" b="1" dirty="0">
                <a:solidFill>
                  <a:srgbClr val="002060"/>
                </a:solidFill>
              </a:rPr>
              <a:t>subscribes to the ‘Digital Single Market for Europe’ by providing strong technological capability over the total value </a:t>
            </a:r>
            <a:r>
              <a:rPr lang="en-GB" b="1" dirty="0" smtClean="0">
                <a:solidFill>
                  <a:srgbClr val="002060"/>
                </a:solidFill>
              </a:rPr>
              <a:t>chain.</a:t>
            </a:r>
          </a:p>
          <a:p>
            <a:pPr marL="0" indent="0">
              <a:buNone/>
            </a:pPr>
            <a:endParaRPr lang="en-GB" dirty="0" smtClean="0"/>
          </a:p>
          <a:p>
            <a:pPr marL="0" indent="0">
              <a:buNone/>
            </a:pPr>
            <a:r>
              <a:rPr lang="en-GB" dirty="0" smtClean="0"/>
              <a:t>Therefore ARTEMIS </a:t>
            </a:r>
            <a:r>
              <a:rPr lang="en-GB" dirty="0"/>
              <a:t>main objectives are to:</a:t>
            </a:r>
            <a:endParaRPr lang="fr-FR" dirty="0"/>
          </a:p>
          <a:p>
            <a:pPr lvl="1"/>
            <a:r>
              <a:rPr lang="en-GB" dirty="0"/>
              <a:t>Consolidate the </a:t>
            </a:r>
            <a:r>
              <a:rPr lang="en-GB" b="1" dirty="0"/>
              <a:t>pathway of the digital revolution</a:t>
            </a:r>
            <a:r>
              <a:rPr lang="en-GB" dirty="0"/>
              <a:t> </a:t>
            </a:r>
            <a:endParaRPr lang="fr-FR" dirty="0"/>
          </a:p>
          <a:p>
            <a:pPr lvl="1"/>
            <a:r>
              <a:rPr lang="en-GB" dirty="0"/>
              <a:t>Enable a more agile and shorter development cycle through the </a:t>
            </a:r>
            <a:r>
              <a:rPr lang="en-GB" b="1" dirty="0"/>
              <a:t>adoption of design by composition and correct-by construction principles</a:t>
            </a:r>
            <a:r>
              <a:rPr lang="en-GB" dirty="0"/>
              <a:t>. </a:t>
            </a:r>
            <a:endParaRPr lang="fr-FR" dirty="0"/>
          </a:p>
          <a:p>
            <a:pPr lvl="1"/>
            <a:r>
              <a:rPr lang="en-GB" b="1" dirty="0"/>
              <a:t>Overcome fragmentation</a:t>
            </a:r>
            <a:r>
              <a:rPr lang="en-GB" dirty="0"/>
              <a:t> in the European supply base for the components and tools of design and engineering. </a:t>
            </a:r>
            <a:endParaRPr lang="fr-FR" dirty="0"/>
          </a:p>
          <a:p>
            <a:pPr lvl="1"/>
            <a:r>
              <a:rPr lang="en-GB" b="1" dirty="0"/>
              <a:t>Remove barriers between application</a:t>
            </a:r>
            <a:r>
              <a:rPr lang="en-GB" dirty="0"/>
              <a:t> </a:t>
            </a:r>
            <a:r>
              <a:rPr lang="en-GB" b="1" dirty="0"/>
              <a:t>contexts</a:t>
            </a:r>
            <a:r>
              <a:rPr lang="en-GB" dirty="0"/>
              <a:t> to yield multi-domain, reusable components and systems.</a:t>
            </a:r>
            <a:endParaRPr lang="fr-FR" dirty="0"/>
          </a:p>
          <a:p>
            <a:pPr lvl="1"/>
            <a:r>
              <a:rPr lang="en-GB" dirty="0"/>
              <a:t>Extend the use of </a:t>
            </a:r>
            <a:r>
              <a:rPr lang="en-GB" b="1" dirty="0"/>
              <a:t>digital platforms</a:t>
            </a:r>
            <a:r>
              <a:rPr lang="en-GB" dirty="0"/>
              <a:t> to build the eco-systems needed for accelerating the innovation and the creation of new business models.</a:t>
            </a:r>
            <a:endParaRPr lang="fr-FR" dirty="0"/>
          </a:p>
          <a:p>
            <a:pPr lvl="1"/>
            <a:endParaRPr lang="fr-FR" dirty="0"/>
          </a:p>
        </p:txBody>
      </p:sp>
      <p:sp>
        <p:nvSpPr>
          <p:cNvPr id="5" name="Titre 4"/>
          <p:cNvSpPr>
            <a:spLocks noGrp="1"/>
          </p:cNvSpPr>
          <p:nvPr>
            <p:ph type="title"/>
          </p:nvPr>
        </p:nvSpPr>
        <p:spPr>
          <a:xfrm>
            <a:off x="467544" y="980728"/>
            <a:ext cx="7211144" cy="778098"/>
          </a:xfrm>
        </p:spPr>
        <p:txBody>
          <a:bodyPr>
            <a:normAutofit/>
          </a:bodyPr>
          <a:lstStyle/>
          <a:p>
            <a:r>
              <a:rPr lang="en-GB" sz="2800" b="1" dirty="0"/>
              <a:t>ARTEMIS Main </a:t>
            </a:r>
            <a:r>
              <a:rPr lang="en-GB" sz="2800" b="1" dirty="0" smtClean="0"/>
              <a:t>Objectives</a:t>
            </a:r>
            <a:endParaRPr lang="fr-FR" sz="2800" dirty="0"/>
          </a:p>
        </p:txBody>
      </p:sp>
      <p:sp>
        <p:nvSpPr>
          <p:cNvPr id="6" name="Titre 1"/>
          <p:cNvSpPr txBox="1">
            <a:spLocks/>
          </p:cNvSpPr>
          <p:nvPr/>
        </p:nvSpPr>
        <p:spPr>
          <a:xfrm>
            <a:off x="395536" y="260648"/>
            <a:ext cx="7211144" cy="778098"/>
          </a:xfrm>
          <a:prstGeom prst="rect">
            <a:avLst/>
          </a:prstGeo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rmAutofit fontScale="85000" lnSpcReduction="10000"/>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ARTEMIS Vision, Ambition and Main Objectives</a:t>
            </a:r>
            <a:endParaRPr lang="en-GB" sz="3200" dirty="0"/>
          </a:p>
        </p:txBody>
      </p:sp>
    </p:spTree>
    <p:extLst>
      <p:ext uri="{BB962C8B-B14F-4D97-AF65-F5344CB8AC3E}">
        <p14:creationId xmlns:p14="http://schemas.microsoft.com/office/powerpoint/2010/main" val="1300744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7211144" cy="562074"/>
          </a:xfrm>
          <a:solidFill>
            <a:schemeClr val="accent1">
              <a:lumMod val="40000"/>
              <a:lumOff val="60000"/>
            </a:schemeClr>
          </a:solidFill>
          <a:ln>
            <a:solidFill>
              <a:srgbClr val="7030A0"/>
            </a:solidFill>
          </a:ln>
          <a:scene3d>
            <a:camera prst="orthographicFront"/>
            <a:lightRig rig="threePt" dir="t"/>
          </a:scene3d>
          <a:sp3d>
            <a:bevelT w="165100" prst="coolSlant"/>
          </a:sp3d>
        </p:spPr>
        <p:txBody>
          <a:bodyPr vert="horz" lIns="91440" tIns="45720" rIns="91440" bIns="45720" rtlCol="0" anchor="ctr">
            <a:normAutofit fontScale="90000"/>
          </a:bodyPr>
          <a:lstStyle/>
          <a:p>
            <a:r>
              <a:rPr lang="fr-FR" sz="3200" dirty="0"/>
              <a:t>The Digital Transformation Drivers</a:t>
            </a:r>
          </a:p>
        </p:txBody>
      </p:sp>
      <p:sp>
        <p:nvSpPr>
          <p:cNvPr id="3" name="Espace réservé du contenu 2"/>
          <p:cNvSpPr>
            <a:spLocks noGrp="1"/>
          </p:cNvSpPr>
          <p:nvPr>
            <p:ph idx="1"/>
          </p:nvPr>
        </p:nvSpPr>
        <p:spPr>
          <a:xfrm>
            <a:off x="89756" y="1052736"/>
            <a:ext cx="8964488" cy="5565983"/>
          </a:xfrm>
        </p:spPr>
        <p:txBody>
          <a:bodyPr>
            <a:noAutofit/>
          </a:bodyPr>
          <a:lstStyle/>
          <a:p>
            <a:r>
              <a:rPr lang="en-GB" sz="1800" b="1" dirty="0" smtClean="0"/>
              <a:t>Leadership </a:t>
            </a:r>
            <a:r>
              <a:rPr lang="en-GB" sz="1800" b="1" dirty="0"/>
              <a:t>of vertically integrated </a:t>
            </a:r>
            <a:r>
              <a:rPr lang="en-GB" sz="1800" b="1" dirty="0" smtClean="0"/>
              <a:t>companies</a:t>
            </a:r>
          </a:p>
          <a:p>
            <a:pPr lvl="1"/>
            <a:r>
              <a:rPr lang="en-GB" sz="1600" dirty="0" smtClean="0"/>
              <a:t>GAFA and </a:t>
            </a:r>
            <a:r>
              <a:rPr lang="en-GB" sz="1600" dirty="0"/>
              <a:t>others tend to extend their range from smart products to devices and even from silicon design to retail or Internet </a:t>
            </a:r>
            <a:r>
              <a:rPr lang="en-GB" sz="1600" dirty="0" smtClean="0"/>
              <a:t>shops, </a:t>
            </a:r>
            <a:r>
              <a:rPr lang="en-GB" sz="1600" dirty="0"/>
              <a:t>while Samsung, Apple and IBM are moving into services</a:t>
            </a:r>
            <a:endParaRPr lang="fr-FR" sz="1600" dirty="0"/>
          </a:p>
          <a:p>
            <a:r>
              <a:rPr lang="en-GB" sz="1800" b="1" dirty="0"/>
              <a:t>The “Always Connected Society</a:t>
            </a:r>
            <a:r>
              <a:rPr lang="en-GB" sz="1800" b="1" dirty="0" smtClean="0"/>
              <a:t>”</a:t>
            </a:r>
          </a:p>
          <a:p>
            <a:pPr lvl="1"/>
            <a:r>
              <a:rPr lang="en-GB" sz="1600" dirty="0"/>
              <a:t>the virtualisation of communities has changed our society and the way information and knowledge are exchanged, made available or </a:t>
            </a:r>
            <a:r>
              <a:rPr lang="en-GB" sz="1600" dirty="0" smtClean="0"/>
              <a:t>shared.</a:t>
            </a:r>
            <a:endParaRPr lang="fr-FR" sz="1600" dirty="0"/>
          </a:p>
          <a:p>
            <a:r>
              <a:rPr lang="en-GB" sz="1800" b="1" dirty="0"/>
              <a:t>The Platform concept and new hyper-scalability business </a:t>
            </a:r>
            <a:r>
              <a:rPr lang="en-GB" sz="1800" b="1" dirty="0" smtClean="0"/>
              <a:t>models</a:t>
            </a:r>
          </a:p>
          <a:p>
            <a:pPr lvl="1"/>
            <a:r>
              <a:rPr lang="en-GB" sz="1600" dirty="0"/>
              <a:t>Platform concept is cost efficient, </a:t>
            </a:r>
            <a:r>
              <a:rPr lang="en-GB" sz="1600" dirty="0" smtClean="0"/>
              <a:t>provides </a:t>
            </a:r>
            <a:r>
              <a:rPr lang="en-GB" sz="1600" dirty="0"/>
              <a:t>facilities to experiment </a:t>
            </a:r>
            <a:r>
              <a:rPr lang="en-GB" sz="1600" dirty="0" smtClean="0"/>
              <a:t>innovative </a:t>
            </a:r>
            <a:r>
              <a:rPr lang="en-GB" sz="1600" dirty="0"/>
              <a:t>products &amp;</a:t>
            </a:r>
            <a:r>
              <a:rPr lang="en-GB" sz="1600" dirty="0" smtClean="0"/>
              <a:t> </a:t>
            </a:r>
            <a:r>
              <a:rPr lang="en-GB" sz="1600" dirty="0"/>
              <a:t>services</a:t>
            </a:r>
            <a:endParaRPr lang="fr-FR" sz="1600" dirty="0"/>
          </a:p>
          <a:p>
            <a:r>
              <a:rPr lang="en-GB" sz="1800" b="1" dirty="0"/>
              <a:t>Data </a:t>
            </a:r>
            <a:r>
              <a:rPr lang="en-GB" sz="1800" b="1" dirty="0" smtClean="0"/>
              <a:t>value</a:t>
            </a:r>
          </a:p>
          <a:p>
            <a:pPr lvl="1"/>
            <a:r>
              <a:rPr lang="en-GB" sz="1600" b="1" dirty="0" smtClean="0"/>
              <a:t> </a:t>
            </a:r>
            <a:r>
              <a:rPr lang="en-GB" sz="1600" dirty="0"/>
              <a:t>D</a:t>
            </a:r>
            <a:r>
              <a:rPr lang="en-GB" sz="1600" dirty="0" smtClean="0"/>
              <a:t>ata deluge generated </a:t>
            </a:r>
            <a:r>
              <a:rPr lang="en-GB" sz="1600" dirty="0"/>
              <a:t>by the increasingly connected smart ‘Things’ and exchanged in an open-ended relationship</a:t>
            </a:r>
            <a:endParaRPr lang="fr-FR" sz="1600" dirty="0"/>
          </a:p>
          <a:p>
            <a:r>
              <a:rPr lang="en-GB" sz="1800" b="1" dirty="0" smtClean="0"/>
              <a:t>Security</a:t>
            </a:r>
          </a:p>
          <a:p>
            <a:pPr lvl="1"/>
            <a:r>
              <a:rPr lang="en-GB" sz="1600" dirty="0" smtClean="0"/>
              <a:t>Security considerations  are essential as CPS are </a:t>
            </a:r>
            <a:r>
              <a:rPr lang="en-GB" sz="1600" dirty="0"/>
              <a:t>open and used in a networked </a:t>
            </a:r>
            <a:r>
              <a:rPr lang="en-GB" sz="1600" dirty="0" smtClean="0"/>
              <a:t>environment.</a:t>
            </a:r>
            <a:endParaRPr lang="fr-FR" sz="1600" dirty="0" smtClean="0"/>
          </a:p>
          <a:p>
            <a:r>
              <a:rPr lang="en-GB" sz="1800" b="1" dirty="0" smtClean="0"/>
              <a:t>The software value </a:t>
            </a:r>
          </a:p>
          <a:p>
            <a:pPr lvl="1"/>
            <a:r>
              <a:rPr lang="en-GB" sz="1600" dirty="0" smtClean="0"/>
              <a:t>a </a:t>
            </a:r>
            <a:r>
              <a:rPr lang="en-GB" sz="1600" dirty="0"/>
              <a:t>stronger software ecosystem is needed to nurture sustainable, interoperable CPS software development</a:t>
            </a:r>
            <a:endParaRPr lang="fr-FR" sz="1600" dirty="0"/>
          </a:p>
          <a:p>
            <a:r>
              <a:rPr lang="en-GB" sz="1800" b="1" dirty="0"/>
              <a:t>Vulnerability, trust and </a:t>
            </a:r>
            <a:r>
              <a:rPr lang="en-GB" sz="1800" b="1" dirty="0" smtClean="0"/>
              <a:t>privacy</a:t>
            </a:r>
          </a:p>
          <a:p>
            <a:pPr lvl="1"/>
            <a:r>
              <a:rPr lang="en-GB" sz="1400" dirty="0"/>
              <a:t>By reaching the right level of safety and security while protecting the user’s privacy, CPS </a:t>
            </a:r>
            <a:r>
              <a:rPr lang="en-GB" sz="1400" dirty="0" smtClean="0"/>
              <a:t>contribute in providing </a:t>
            </a:r>
            <a:r>
              <a:rPr lang="en-GB" sz="1400" dirty="0"/>
              <a:t>benefit to society in various application areas</a:t>
            </a:r>
            <a:endParaRPr lang="fr-FR" sz="1400" dirty="0"/>
          </a:p>
        </p:txBody>
      </p:sp>
    </p:spTree>
    <p:extLst>
      <p:ext uri="{BB962C8B-B14F-4D97-AF65-F5344CB8AC3E}">
        <p14:creationId xmlns:p14="http://schemas.microsoft.com/office/powerpoint/2010/main" val="2635909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 ARTEMIS-IA_2015">
  <a:themeElements>
    <a:clrScheme name="ARTEMIS">
      <a:dk1>
        <a:sysClr val="windowText" lastClr="000000"/>
      </a:dk1>
      <a:lt1>
        <a:sysClr val="window" lastClr="FFFFFF"/>
      </a:lt1>
      <a:dk2>
        <a:srgbClr val="1F497D"/>
      </a:dk2>
      <a:lt2>
        <a:srgbClr val="EEECE1"/>
      </a:lt2>
      <a:accent1>
        <a:srgbClr val="008FC2"/>
      </a:accent1>
      <a:accent2>
        <a:srgbClr val="D13E8C"/>
      </a:accent2>
      <a:accent3>
        <a:srgbClr val="A25196"/>
      </a:accent3>
      <a:accent4>
        <a:srgbClr val="9DD2E6"/>
      </a:accent4>
      <a:accent5>
        <a:srgbClr val="2B539D"/>
      </a:accent5>
      <a:accent6>
        <a:srgbClr val="36469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3866--0480 Powerpoint template_new (ARTEMIS)">
  <a:themeElements>
    <a:clrScheme name="ARTEMIS">
      <a:dk1>
        <a:sysClr val="windowText" lastClr="000000"/>
      </a:dk1>
      <a:lt1>
        <a:sysClr val="window" lastClr="FFFFFF"/>
      </a:lt1>
      <a:dk2>
        <a:srgbClr val="1F497D"/>
      </a:dk2>
      <a:lt2>
        <a:srgbClr val="EEECE1"/>
      </a:lt2>
      <a:accent1>
        <a:srgbClr val="008FC2"/>
      </a:accent1>
      <a:accent2>
        <a:srgbClr val="D13E8C"/>
      </a:accent2>
      <a:accent3>
        <a:srgbClr val="A25196"/>
      </a:accent3>
      <a:accent4>
        <a:srgbClr val="9DD2E6"/>
      </a:accent4>
      <a:accent5>
        <a:srgbClr val="2B539D"/>
      </a:accent5>
      <a:accent6>
        <a:srgbClr val="36469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ARTEMIS-IA_2015</Template>
  <TotalTime>874</TotalTime>
  <Words>2544</Words>
  <Application>Microsoft Office PowerPoint</Application>
  <PresentationFormat>Affichage à l'écran (4:3)</PresentationFormat>
  <Paragraphs>227</Paragraphs>
  <Slides>30</Slides>
  <Notes>0</Notes>
  <HiddenSlides>0</HiddenSlides>
  <MMClips>0</MMClips>
  <ScaleCrop>false</ScaleCrop>
  <HeadingPairs>
    <vt:vector size="4" baseType="variant">
      <vt:variant>
        <vt:lpstr>Thème</vt:lpstr>
      </vt:variant>
      <vt:variant>
        <vt:i4>2</vt:i4>
      </vt:variant>
      <vt:variant>
        <vt:lpstr>Titres des diapositives</vt:lpstr>
      </vt:variant>
      <vt:variant>
        <vt:i4>30</vt:i4>
      </vt:variant>
    </vt:vector>
  </HeadingPairs>
  <TitlesOfParts>
    <vt:vector size="32" baseType="lpstr">
      <vt:lpstr>Presentation Template ARTEMIS-IA_2015</vt:lpstr>
      <vt:lpstr>2_3866--0480 Powerpoint template_new (ARTEMIS)</vt:lpstr>
      <vt:lpstr>Presenting  ARTEMIS-IA  Strategic Research Agenda 2016</vt:lpstr>
      <vt:lpstr>The Pathway to the Digital Transformation An Opportunity for Europe </vt:lpstr>
      <vt:lpstr>Acknowledgement</vt:lpstr>
      <vt:lpstr>The SRA content</vt:lpstr>
      <vt:lpstr>Présentation PowerPoint</vt:lpstr>
      <vt:lpstr>Présentation PowerPoint</vt:lpstr>
      <vt:lpstr>ARTEMIS Vision, Ambition and Main Objectives</vt:lpstr>
      <vt:lpstr>ARTEMIS Main Objectives</vt:lpstr>
      <vt:lpstr>The Digital Transformation Drivers</vt:lpstr>
      <vt:lpstr> The Applications Drivers and Figures on Markets Trends and Opportunities </vt:lpstr>
      <vt:lpstr>ARTEMIS Innovation Strategy and Research Priorities</vt:lpstr>
      <vt:lpstr>ARTEMIS Innovation Strategy and Research Priorities</vt:lpstr>
      <vt:lpstr> Strategy implementation : The Cross-domain approach </vt:lpstr>
      <vt:lpstr>Présentation PowerPoint</vt:lpstr>
      <vt:lpstr>Présentation PowerPoint</vt:lpstr>
      <vt:lpstr>ARTEMIS Innovation Strategy and Research Priorities</vt:lpstr>
      <vt:lpstr>Présentation PowerPoint</vt:lpstr>
      <vt:lpstr>Présentation PowerPoint</vt:lpstr>
      <vt:lpstr>Présentation PowerPoint</vt:lpstr>
      <vt:lpstr>Présentation PowerPoint</vt:lpstr>
      <vt:lpstr> Innovation environment context – Make it Happen </vt:lpstr>
      <vt:lpstr> Innovation environment context – Make it Happen </vt:lpstr>
      <vt:lpstr> Innovation environment context – Make it Happen </vt:lpstr>
      <vt:lpstr> Innovation environment context – Make it Happen </vt:lpstr>
      <vt:lpstr> Innovation environment context – Make it Happen </vt:lpstr>
      <vt:lpstr> Innovation environment context – Make it Happen </vt:lpstr>
      <vt:lpstr>Innovation environment context – Make it Happen </vt:lpstr>
      <vt:lpstr> Innovation environment context – Make it Happen </vt:lpstr>
      <vt:lpstr>Conclusions: the Way Ahead</vt:lpstr>
      <vt:lpstr>Thank you</vt:lpstr>
    </vt:vector>
  </TitlesOfParts>
  <Company>Thales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GIDE Laila</dc:creator>
  <cp:lastModifiedBy>GIDE Laila</cp:lastModifiedBy>
  <cp:revision>65</cp:revision>
  <dcterms:created xsi:type="dcterms:W3CDTF">2016-04-07T12:29:12Z</dcterms:created>
  <dcterms:modified xsi:type="dcterms:W3CDTF">2016-04-13T15:13:45Z</dcterms:modified>
</cp:coreProperties>
</file>