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63" r:id="rId4"/>
    <p:sldId id="264" r:id="rId5"/>
    <p:sldId id="265" r:id="rId6"/>
    <p:sldId id="260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10" autoAdjust="0"/>
  </p:normalViewPr>
  <p:slideViewPr>
    <p:cSldViewPr showGuides="1">
      <p:cViewPr>
        <p:scale>
          <a:sx n="94" d="100"/>
          <a:sy n="94" d="100"/>
        </p:scale>
        <p:origin x="-88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FD647-E204-4EA8-94FC-6530F9FDC5C7}" type="datetimeFigureOut">
              <a:rPr lang="nl-NL" smtClean="0"/>
              <a:t>6-2-2014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CF652-60C6-46F8-9AF3-4826BCCA972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76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2EBFA9-457B-4B0B-97E3-0FEBA0DEA78E}" type="slidenum">
              <a:rPr lang="en-GB" altLang="nl-NL"/>
              <a:pPr/>
              <a:t>2</a:t>
            </a:fld>
            <a:endParaRPr lang="en-GB" altLang="nl-NL"/>
          </a:p>
        </p:txBody>
      </p:sp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A2F4DE-5730-49D6-9589-D2D53D487771}" type="slidenum">
              <a:rPr lang="en-GB" altLang="nl-NL"/>
              <a:pPr/>
              <a:t>3</a:t>
            </a:fld>
            <a:endParaRPr lang="en-GB" altLang="nl-NL"/>
          </a:p>
        </p:txBody>
      </p:sp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/>
              <a:t>SME: Small Medium Sized</a:t>
            </a:r>
          </a:p>
          <a:p>
            <a:r>
              <a:rPr lang="nl-NL" altLang="nl-NL"/>
              <a:t>RO: Research Organisation</a:t>
            </a:r>
          </a:p>
          <a:p>
            <a:r>
              <a:rPr lang="nl-NL" altLang="nl-NL"/>
              <a:t>LE: Large Enterprise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10463A-3260-4F22-8FD5-0EFA71979ADE}" type="slidenum">
              <a:rPr lang="en-GB" altLang="nl-NL"/>
              <a:pPr/>
              <a:t>4</a:t>
            </a:fld>
            <a:endParaRPr lang="en-GB" altLang="nl-NL"/>
          </a:p>
        </p:txBody>
      </p:sp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4BA1-6686-4565-8E6E-9105171DC6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1291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00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4BA1-6686-4565-8E6E-9105171DC603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3317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4BA1-6686-4565-8E6E-9105171DC6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0328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00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4BA1-6686-4565-8E6E-9105171DC6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3224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00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4BA1-6686-4565-8E6E-9105171DC6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4292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4BA1-6686-4565-8E6E-9105171DC6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9335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200" b="0">
                <a:solidFill>
                  <a:srgbClr val="0099B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4BA1-6686-4565-8E6E-9105171DC6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9362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00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4BA1-6686-4565-8E6E-9105171DC60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7678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/>
        </p:nvSpPr>
        <p:spPr>
          <a:xfrm>
            <a:off x="5776352" y="650002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 rtl="0" eaLnBrk="1" latinLnBrk="0" hangingPunct="1">
              <a:defRPr sz="1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NL" dirty="0" smtClean="0">
                <a:solidFill>
                  <a:srgbClr val="0099B5"/>
                </a:solidFill>
              </a:rPr>
              <a:t>Title</a:t>
            </a:r>
            <a:r>
              <a:rPr lang="nl-NL" baseline="0" dirty="0" smtClean="0">
                <a:solidFill>
                  <a:srgbClr val="0099B5"/>
                </a:solidFill>
              </a:rPr>
              <a:t> of presentation</a:t>
            </a:r>
            <a:endParaRPr lang="nl-NL" dirty="0">
              <a:solidFill>
                <a:srgbClr val="0099B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6456" y="6494579"/>
            <a:ext cx="360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0099B5"/>
                </a:solidFill>
              </a:defRPr>
            </a:lvl1pPr>
          </a:lstStyle>
          <a:p>
            <a:fld id="{74D24BA1-6686-4565-8E6E-9105171DC60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260395" y="648932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 rtl="0" eaLnBrk="1" latinLnBrk="0" hangingPunct="1">
              <a:defRPr sz="1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1100" b="0" dirty="0" smtClean="0">
                <a:solidFill>
                  <a:schemeClr val="bg1"/>
                </a:solidFill>
              </a:rPr>
              <a:t>ARTEMIS</a:t>
            </a:r>
            <a:r>
              <a:rPr lang="nl-NL" sz="1100" b="0" baseline="0" dirty="0" smtClean="0">
                <a:solidFill>
                  <a:schemeClr val="bg1"/>
                </a:solidFill>
              </a:rPr>
              <a:t> Industry Association</a:t>
            </a:r>
            <a:endParaRPr lang="nl-NL" sz="11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34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  <p:sldLayoutId id="2147483658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99B5"/>
        </a:buClr>
        <a:buSzPct val="75000"/>
        <a:buFont typeface="Wingdings 3" pitchFamily="18" charset="2"/>
        <a:buChar char="u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99B5"/>
        </a:buClr>
        <a:buSzPct val="75000"/>
        <a:buFont typeface="Wingdings 3" pitchFamily="18" charset="2"/>
        <a:buChar char="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Tx/>
        <a:buSzPct val="75000"/>
        <a:buFont typeface="Wingdings 3" pitchFamily="18" charset="2"/>
        <a:buChar char="u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Tx/>
        <a:buSzPct val="75000"/>
        <a:buFont typeface="Wingdings 3" pitchFamily="18" charset="2"/>
        <a:buChar char="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temis-ia.eu/join_artemis_industry_associa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9265" y="692696"/>
            <a:ext cx="6264696" cy="1228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400" kern="0" smtClean="0">
                <a:solidFill>
                  <a:sysClr val="windowText" lastClr="000000"/>
                </a:solidFill>
              </a:rPr>
              <a:t>ARTEMIS Industry Association</a:t>
            </a:r>
            <a:endParaRPr kumimoji="0" lang="nl-NL" sz="4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9265" y="2379236"/>
            <a:ext cx="8822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400" kern="0" dirty="0" smtClean="0">
                <a:solidFill>
                  <a:srgbClr val="0099B5"/>
                </a:solidFill>
              </a:rPr>
              <a:t>Ad ten Berg</a:t>
            </a:r>
            <a:endParaRPr kumimoji="0" lang="nl-NL" sz="2400" b="0" i="0" u="none" strike="noStrike" kern="0" cap="none" spc="0" normalizeH="0" baseline="0" noProof="0" dirty="0" smtClean="0">
              <a:ln>
                <a:noFill/>
              </a:ln>
              <a:solidFill>
                <a:srgbClr val="0099B5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0369" y="2840901"/>
            <a:ext cx="8544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b="0" i="0" u="none" strike="noStrike" kern="0" cap="none" spc="0" normalizeH="0" baseline="0" noProof="0" dirty="0" smtClean="0">
              <a:ln>
                <a:noFill/>
              </a:ln>
              <a:solidFill>
                <a:srgbClr val="0099B5"/>
              </a:solidFill>
              <a:effectLst/>
              <a:uLnTx/>
              <a:uFillTx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260394" y="6489321"/>
            <a:ext cx="8056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 rtl="0" eaLnBrk="1" latinLnBrk="0" hangingPunct="1">
              <a:defRPr sz="1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1100" dirty="0" smtClean="0">
                <a:solidFill>
                  <a:schemeClr val="bg1"/>
                </a:solidFill>
              </a:rPr>
              <a:t>ARTEMIS </a:t>
            </a:r>
            <a:r>
              <a:rPr lang="nl-NL" sz="1100" dirty="0" smtClean="0"/>
              <a:t>Industry Association </a:t>
            </a:r>
            <a:r>
              <a:rPr lang="nl-NL" sz="900" i="1" baseline="0" dirty="0" smtClean="0">
                <a:solidFill>
                  <a:schemeClr val="bg1"/>
                </a:solidFill>
              </a:rPr>
              <a:t>The association</a:t>
            </a:r>
            <a:r>
              <a:rPr lang="nl-NL" sz="900" i="1" dirty="0" smtClean="0">
                <a:solidFill>
                  <a:schemeClr val="bg1"/>
                </a:solidFill>
              </a:rPr>
              <a:t> for R&amp;D actors in embedded systems </a:t>
            </a:r>
            <a:r>
              <a:rPr lang="nl-NL" sz="900" i="1" baseline="0" dirty="0" smtClean="0">
                <a:solidFill>
                  <a:schemeClr val="bg1"/>
                </a:solidFill>
              </a:rPr>
              <a:t> </a:t>
            </a:r>
            <a:endParaRPr lang="nl-NL" sz="9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5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z="3200" dirty="0" smtClean="0"/>
              <a:t>JOIN the ARTEMIS-Industry Association</a:t>
            </a:r>
            <a:endParaRPr lang="nl-NL" altLang="nl-NL" sz="3200" dirty="0"/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275" y="1208088"/>
            <a:ext cx="8693150" cy="51117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GB" altLang="nl-NL" sz="2400" b="1" dirty="0">
                <a:solidFill>
                  <a:srgbClr val="007EA2"/>
                </a:solidFill>
              </a:rPr>
              <a:t>ARTEMIS-IA is designed to be the Industry Association for </a:t>
            </a:r>
          </a:p>
          <a:p>
            <a:pPr algn="ctr">
              <a:buFont typeface="Wingdings" pitchFamily="2" charset="2"/>
              <a:buNone/>
            </a:pPr>
            <a:r>
              <a:rPr lang="en-GB" altLang="nl-NL" sz="2400" b="1" dirty="0">
                <a:solidFill>
                  <a:srgbClr val="007EA2"/>
                </a:solidFill>
              </a:rPr>
              <a:t>European R&amp;D actors in the field of Embedded Intelligence </a:t>
            </a:r>
          </a:p>
          <a:p>
            <a:pPr algn="ctr">
              <a:buFont typeface="Wingdings" pitchFamily="2" charset="2"/>
              <a:buNone/>
            </a:pPr>
            <a:r>
              <a:rPr lang="en-GB" altLang="nl-NL" sz="2400" b="1" dirty="0">
                <a:solidFill>
                  <a:srgbClr val="007EA2"/>
                </a:solidFill>
              </a:rPr>
              <a:t>and Systems. </a:t>
            </a:r>
          </a:p>
          <a:p>
            <a:pPr>
              <a:buFont typeface="Wingdings" pitchFamily="2" charset="2"/>
              <a:buNone/>
            </a:pPr>
            <a:r>
              <a:rPr lang="en-GB" altLang="nl-NL" sz="2400" dirty="0" smtClean="0"/>
              <a:t>ARTEMIS-IA</a:t>
            </a:r>
            <a:r>
              <a:rPr lang="en-GB" altLang="nl-NL" sz="2400" dirty="0" smtClean="0">
                <a:solidFill>
                  <a:srgbClr val="007EA2"/>
                </a:solidFill>
              </a:rPr>
              <a:t> </a:t>
            </a:r>
            <a:r>
              <a:rPr lang="en-US" altLang="nl-NL" sz="2400" dirty="0"/>
              <a:t>is a founding member of the ARTEMIS-JU and it:</a:t>
            </a:r>
          </a:p>
          <a:p>
            <a:r>
              <a:rPr lang="en-US" altLang="nl-NL" sz="2400" dirty="0" smtClean="0"/>
              <a:t>supports </a:t>
            </a:r>
            <a:r>
              <a:rPr lang="en-US" altLang="nl-NL" sz="2400" dirty="0"/>
              <a:t>and represents the interests of European Embedded Systems industry in the </a:t>
            </a:r>
            <a:r>
              <a:rPr lang="en-US" altLang="nl-NL" sz="2400" dirty="0" smtClean="0"/>
              <a:t>ARTEMIS </a:t>
            </a:r>
            <a:r>
              <a:rPr lang="en-US" altLang="nl-NL" sz="2400" dirty="0"/>
              <a:t>Joint </a:t>
            </a:r>
            <a:r>
              <a:rPr lang="en-US" altLang="nl-NL" sz="2400" dirty="0" smtClean="0"/>
              <a:t>Undertaking</a:t>
            </a:r>
            <a:endParaRPr lang="en-US" altLang="nl-NL" sz="2400" dirty="0"/>
          </a:p>
          <a:p>
            <a:r>
              <a:rPr lang="en-US" altLang="nl-NL" sz="2400" dirty="0"/>
              <a:t>staffs the Industry and Research Council in the JU</a:t>
            </a:r>
          </a:p>
          <a:p>
            <a:r>
              <a:rPr lang="en-US" altLang="nl-NL" sz="2400" dirty="0"/>
              <a:t>chairs the Governing Board of the Joint Undertaking</a:t>
            </a:r>
          </a:p>
          <a:p>
            <a:r>
              <a:rPr lang="en-US" altLang="nl-NL" sz="2400" dirty="0"/>
              <a:t>elaborates the Research Agenda and the Annual Working Plan</a:t>
            </a:r>
          </a:p>
          <a:p>
            <a:r>
              <a:rPr lang="en-US" altLang="nl-NL" sz="2400" dirty="0" smtClean="0"/>
              <a:t>Join the community of 180 members to make it stronger and make the embedded systems/CPS voice heard better.</a:t>
            </a:r>
            <a:endParaRPr lang="en-US" altLang="nl-NL" sz="2400" dirty="0"/>
          </a:p>
          <a:p>
            <a:endParaRPr lang="en-US" altLang="nl-NL" sz="2000" dirty="0">
              <a:solidFill>
                <a:srgbClr val="007EA2"/>
              </a:solidFill>
            </a:endParaRPr>
          </a:p>
          <a:p>
            <a:endParaRPr lang="en-GB" altLang="nl-NL" sz="2000" dirty="0"/>
          </a:p>
          <a:p>
            <a:pPr>
              <a:buFont typeface="Wingdings" pitchFamily="2" charset="2"/>
              <a:buNone/>
            </a:pPr>
            <a:endParaRPr lang="en-GB" altLang="nl-NL" sz="2000" dirty="0"/>
          </a:p>
          <a:p>
            <a:pPr>
              <a:buFont typeface="Wingdings" pitchFamily="2" charset="2"/>
              <a:buNone/>
            </a:pPr>
            <a:r>
              <a:rPr lang="en-US" altLang="nl-NL" sz="1800" dirty="0"/>
              <a:t> </a:t>
            </a:r>
            <a:endParaRPr lang="nl-NL" altLang="nl-NL" sz="1800" dirty="0"/>
          </a:p>
        </p:txBody>
      </p:sp>
    </p:spTree>
    <p:extLst>
      <p:ext uri="{BB962C8B-B14F-4D97-AF65-F5344CB8AC3E}">
        <p14:creationId xmlns:p14="http://schemas.microsoft.com/office/powerpoint/2010/main" val="361842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/>
              <a:t>ARTEMIS-IA essentials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225" y="1368425"/>
            <a:ext cx="8740775" cy="497681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altLang="nl-NL" sz="2400" dirty="0"/>
              <a:t>ARTEMIS Industry Association:</a:t>
            </a:r>
          </a:p>
          <a:p>
            <a:pPr>
              <a:lnSpc>
                <a:spcPct val="90000"/>
              </a:lnSpc>
            </a:pPr>
            <a:r>
              <a:rPr lang="en-GB" altLang="nl-NL" sz="2400" dirty="0"/>
              <a:t>is a not-for-profit association with </a:t>
            </a:r>
            <a:r>
              <a:rPr lang="en-GB" altLang="nl-NL" sz="2400" b="1" dirty="0" smtClean="0">
                <a:solidFill>
                  <a:srgbClr val="007EA2"/>
                </a:solidFill>
              </a:rPr>
              <a:t>180 </a:t>
            </a:r>
            <a:r>
              <a:rPr lang="en-GB" altLang="nl-NL" sz="2400" b="1" dirty="0">
                <a:solidFill>
                  <a:srgbClr val="007EA2"/>
                </a:solidFill>
              </a:rPr>
              <a:t>members</a:t>
            </a:r>
            <a:r>
              <a:rPr lang="en-GB" altLang="nl-NL" sz="2400" dirty="0"/>
              <a:t> around Europe</a:t>
            </a:r>
          </a:p>
          <a:p>
            <a:pPr>
              <a:lnSpc>
                <a:spcPct val="90000"/>
              </a:lnSpc>
            </a:pPr>
            <a:r>
              <a:rPr lang="en-GB" altLang="nl-NL" sz="2400" dirty="0"/>
              <a:t>is a </a:t>
            </a:r>
            <a:r>
              <a:rPr lang="en-GB" altLang="nl-NL" sz="2400" b="1" dirty="0">
                <a:solidFill>
                  <a:srgbClr val="007EA2"/>
                </a:solidFill>
              </a:rPr>
              <a:t>multidisciplinary network</a:t>
            </a:r>
            <a:r>
              <a:rPr lang="en-GB" altLang="nl-NL" sz="2400" dirty="0"/>
              <a:t> of Small and Medium sized Enterprises, Research Organisations, Universities, and Large Enterprises</a:t>
            </a:r>
          </a:p>
          <a:p>
            <a:pPr>
              <a:lnSpc>
                <a:spcPct val="90000"/>
              </a:lnSpc>
            </a:pPr>
            <a:r>
              <a:rPr lang="en-GB" altLang="nl-NL" sz="2400" b="1" dirty="0">
                <a:solidFill>
                  <a:srgbClr val="007EA2"/>
                </a:solidFill>
              </a:rPr>
              <a:t>represents the interests</a:t>
            </a:r>
            <a:r>
              <a:rPr lang="en-GB" altLang="nl-NL" sz="2400" dirty="0"/>
              <a:t> of its members in the ARTEMIS Joint </a:t>
            </a:r>
            <a:r>
              <a:rPr lang="en-GB" altLang="nl-NL" sz="2400" dirty="0" smtClean="0"/>
              <a:t>Undertaking and in future ECSEL-JU</a:t>
            </a:r>
            <a:endParaRPr lang="en-GB" altLang="nl-NL" sz="2400" b="1" dirty="0"/>
          </a:p>
          <a:p>
            <a:pPr>
              <a:lnSpc>
                <a:spcPct val="90000"/>
              </a:lnSpc>
            </a:pPr>
            <a:r>
              <a:rPr lang="en-GB" altLang="nl-NL" sz="2400" dirty="0"/>
              <a:t>organises </a:t>
            </a:r>
            <a:r>
              <a:rPr lang="en-GB" altLang="nl-NL" sz="2400" b="1" dirty="0">
                <a:solidFill>
                  <a:srgbClr val="007EA2"/>
                </a:solidFill>
              </a:rPr>
              <a:t>brokerage and networking events</a:t>
            </a:r>
            <a:r>
              <a:rPr lang="en-GB" altLang="nl-NL" sz="2400" dirty="0"/>
              <a:t> for its members to meet and initiate project proposals for calls</a:t>
            </a:r>
          </a:p>
          <a:p>
            <a:pPr>
              <a:lnSpc>
                <a:spcPct val="90000"/>
              </a:lnSpc>
            </a:pPr>
            <a:r>
              <a:rPr lang="en-GB" altLang="nl-NL" sz="2400" dirty="0"/>
              <a:t>is responsible for the </a:t>
            </a:r>
            <a:r>
              <a:rPr lang="en-GB" altLang="nl-NL" sz="2400" b="1" dirty="0">
                <a:solidFill>
                  <a:srgbClr val="007EA2"/>
                </a:solidFill>
              </a:rPr>
              <a:t>ARTEMIS Strategic Research Agenda</a:t>
            </a:r>
            <a:r>
              <a:rPr lang="en-GB" altLang="nl-NL" sz="2400" dirty="0"/>
              <a:t> that was set up by the European Technology Platform (2006) </a:t>
            </a:r>
          </a:p>
          <a:p>
            <a:pPr>
              <a:lnSpc>
                <a:spcPct val="90000"/>
              </a:lnSpc>
            </a:pPr>
            <a:r>
              <a:rPr lang="en-GB" altLang="nl-NL" sz="2400" dirty="0"/>
              <a:t>members only participate in the annual ARTEMIS Summer Camp to </a:t>
            </a:r>
            <a:r>
              <a:rPr lang="en-GB" altLang="nl-NL" sz="2400" b="1" dirty="0">
                <a:solidFill>
                  <a:srgbClr val="007EA2"/>
                </a:solidFill>
              </a:rPr>
              <a:t>prepare the work programme</a:t>
            </a:r>
            <a:r>
              <a:rPr lang="en-GB" altLang="nl-NL" sz="2400" dirty="0"/>
              <a:t> for the next ARTEMIS-JU calls</a:t>
            </a:r>
          </a:p>
          <a:p>
            <a:pPr>
              <a:lnSpc>
                <a:spcPct val="90000"/>
              </a:lnSpc>
            </a:pPr>
            <a:r>
              <a:rPr lang="en-GB" altLang="nl-NL" sz="2400" dirty="0"/>
              <a:t>makes </a:t>
            </a:r>
            <a:r>
              <a:rPr lang="en-GB" altLang="nl-NL" sz="2400" b="1" dirty="0">
                <a:solidFill>
                  <a:srgbClr val="007EA2"/>
                </a:solidFill>
              </a:rPr>
              <a:t>collaborative research</a:t>
            </a:r>
            <a:r>
              <a:rPr lang="en-GB" altLang="nl-NL" sz="2400" dirty="0"/>
              <a:t> work for you</a:t>
            </a:r>
          </a:p>
          <a:p>
            <a:pPr>
              <a:lnSpc>
                <a:spcPct val="90000"/>
              </a:lnSpc>
            </a:pPr>
            <a:endParaRPr lang="en-US" altLang="nl-NL" sz="2000" dirty="0"/>
          </a:p>
          <a:p>
            <a:pPr>
              <a:lnSpc>
                <a:spcPct val="90000"/>
              </a:lnSpc>
            </a:pPr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301700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/>
              <a:t>ARTEMIS-IA Membership Benefits</a:t>
            </a:r>
          </a:p>
        </p:txBody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538" y="1355725"/>
            <a:ext cx="8585200" cy="5246688"/>
          </a:xfrm>
        </p:spPr>
        <p:txBody>
          <a:bodyPr/>
          <a:lstStyle/>
          <a:p>
            <a:r>
              <a:rPr lang="en-GB" altLang="nl-NL" sz="2000" dirty="0"/>
              <a:t>Membership of ARTEMIS-IA brings </a:t>
            </a:r>
            <a:r>
              <a:rPr lang="en-GB" altLang="nl-NL" sz="2000" b="1" dirty="0">
                <a:solidFill>
                  <a:srgbClr val="007EA2"/>
                </a:solidFill>
              </a:rPr>
              <a:t>voting rights</a:t>
            </a:r>
            <a:r>
              <a:rPr lang="en-GB" altLang="nl-NL" sz="2000" dirty="0"/>
              <a:t> for elections and key decisions in ARTEMIS-IA </a:t>
            </a:r>
          </a:p>
          <a:p>
            <a:r>
              <a:rPr lang="en-GB" altLang="nl-NL" sz="2000" dirty="0"/>
              <a:t>ARTEMIS-IA members </a:t>
            </a:r>
            <a:r>
              <a:rPr lang="en-GB" altLang="nl-NL" sz="2000" b="1" dirty="0">
                <a:solidFill>
                  <a:srgbClr val="007EA2"/>
                </a:solidFill>
              </a:rPr>
              <a:t>can be elected</a:t>
            </a:r>
            <a:r>
              <a:rPr lang="en-GB" altLang="nl-NL" sz="2000" dirty="0"/>
              <a:t> to Steering Board or Presidium </a:t>
            </a:r>
          </a:p>
          <a:p>
            <a:r>
              <a:rPr lang="en-GB" altLang="nl-NL" sz="2000" dirty="0"/>
              <a:t>As a member you can participate in the </a:t>
            </a:r>
            <a:r>
              <a:rPr lang="en-GB" altLang="nl-NL" sz="2000" b="1" dirty="0">
                <a:solidFill>
                  <a:srgbClr val="007EA2"/>
                </a:solidFill>
              </a:rPr>
              <a:t>ARTEMIS-IA Working Groups </a:t>
            </a:r>
            <a:r>
              <a:rPr lang="en-GB" altLang="nl-NL" sz="2000" dirty="0"/>
              <a:t>and </a:t>
            </a:r>
            <a:r>
              <a:rPr lang="en-GB" altLang="nl-NL" sz="2000" b="1" dirty="0">
                <a:solidFill>
                  <a:srgbClr val="007EA2"/>
                </a:solidFill>
              </a:rPr>
              <a:t>deploy the Strategic Research Agenda for Europe</a:t>
            </a:r>
            <a:r>
              <a:rPr lang="en-GB" altLang="nl-NL" sz="2000" dirty="0"/>
              <a:t> in concrete action and tactics</a:t>
            </a:r>
          </a:p>
          <a:p>
            <a:r>
              <a:rPr lang="en-GB" altLang="nl-NL" sz="2000" dirty="0"/>
              <a:t>ARTEMIS-IA organises annual events with </a:t>
            </a:r>
            <a:r>
              <a:rPr lang="en-GB" altLang="nl-NL" sz="2000" b="1" dirty="0">
                <a:solidFill>
                  <a:srgbClr val="007EA2"/>
                </a:solidFill>
              </a:rPr>
              <a:t>free entrance</a:t>
            </a:r>
            <a:r>
              <a:rPr lang="en-GB" altLang="nl-NL" sz="2000" dirty="0"/>
              <a:t> to members</a:t>
            </a:r>
          </a:p>
          <a:p>
            <a:r>
              <a:rPr lang="en-GB" altLang="nl-NL" sz="2000" dirty="0"/>
              <a:t>Only members participate in the annual strategic meeting </a:t>
            </a:r>
            <a:r>
              <a:rPr lang="en-GB" altLang="nl-NL" sz="2000" b="1" dirty="0">
                <a:solidFill>
                  <a:srgbClr val="007EA2"/>
                </a:solidFill>
              </a:rPr>
              <a:t>Summer Camp</a:t>
            </a:r>
            <a:r>
              <a:rPr lang="en-GB" altLang="nl-NL" sz="2000" dirty="0"/>
              <a:t> to prepare the research strategy for the next ARTEMIS-JU call</a:t>
            </a:r>
          </a:p>
          <a:p>
            <a:r>
              <a:rPr lang="en-GB" altLang="nl-NL" sz="2000" dirty="0"/>
              <a:t>Members </a:t>
            </a:r>
            <a:r>
              <a:rPr lang="en-GB" altLang="nl-NL" sz="2000" b="1" dirty="0">
                <a:solidFill>
                  <a:srgbClr val="007EA2"/>
                </a:solidFill>
              </a:rPr>
              <a:t>network with ARTEMIS-IA</a:t>
            </a:r>
            <a:r>
              <a:rPr lang="en-GB" altLang="nl-NL" b="1" dirty="0">
                <a:solidFill>
                  <a:srgbClr val="007EA2"/>
                </a:solidFill>
              </a:rPr>
              <a:t> </a:t>
            </a:r>
            <a:r>
              <a:rPr lang="en-GB" altLang="nl-NL" sz="2000" b="1" dirty="0">
                <a:solidFill>
                  <a:srgbClr val="007EA2"/>
                </a:solidFill>
              </a:rPr>
              <a:t>partners</a:t>
            </a:r>
            <a:r>
              <a:rPr lang="en-GB" altLang="nl-NL" sz="2000" dirty="0"/>
              <a:t> from industry, academic institutes and R&amp;D and </a:t>
            </a:r>
            <a:r>
              <a:rPr lang="en-GB" altLang="nl-NL" sz="2000" b="1" dirty="0">
                <a:solidFill>
                  <a:srgbClr val="007EA2"/>
                </a:solidFill>
              </a:rPr>
              <a:t>build research consortia</a:t>
            </a:r>
          </a:p>
          <a:p>
            <a:r>
              <a:rPr lang="en-GB" altLang="nl-NL" sz="2000" dirty="0"/>
              <a:t>Members receive </a:t>
            </a:r>
            <a:r>
              <a:rPr lang="en-GB" altLang="nl-NL" sz="2000" dirty="0" smtClean="0"/>
              <a:t> the </a:t>
            </a:r>
            <a:r>
              <a:rPr lang="en-GB" altLang="nl-NL" sz="2000" b="1" dirty="0" smtClean="0">
                <a:solidFill>
                  <a:srgbClr val="007EA2"/>
                </a:solidFill>
              </a:rPr>
              <a:t>ARTEMIS </a:t>
            </a:r>
            <a:r>
              <a:rPr lang="en-GB" altLang="nl-NL" sz="2000" b="1" dirty="0">
                <a:solidFill>
                  <a:srgbClr val="007EA2"/>
                </a:solidFill>
              </a:rPr>
              <a:t>Magazine</a:t>
            </a:r>
            <a:r>
              <a:rPr lang="en-GB" altLang="nl-NL" sz="2000" dirty="0"/>
              <a:t> </a:t>
            </a:r>
            <a:r>
              <a:rPr lang="en-GB" altLang="nl-NL" sz="2000" dirty="0" smtClean="0"/>
              <a:t>and are being informed on </a:t>
            </a:r>
            <a:r>
              <a:rPr lang="en-GB" altLang="nl-NL" sz="2000" dirty="0"/>
              <a:t>new developments  </a:t>
            </a:r>
            <a:r>
              <a:rPr lang="en-GB" altLang="nl-NL" sz="2000" dirty="0" smtClean="0"/>
              <a:t>such as the ESCEL-JU</a:t>
            </a:r>
            <a:endParaRPr lang="en-GB" altLang="nl-NL" sz="2000" dirty="0"/>
          </a:p>
          <a:p>
            <a:r>
              <a:rPr lang="en-GB" altLang="nl-NL" sz="2000" dirty="0"/>
              <a:t>Only members benefit from the services and facility of the dedicated </a:t>
            </a:r>
            <a:r>
              <a:rPr lang="en-GB" altLang="nl-NL" sz="2000" b="1" dirty="0">
                <a:solidFill>
                  <a:srgbClr val="007EA2"/>
                </a:solidFill>
              </a:rPr>
              <a:t>ARTEMIS-IA </a:t>
            </a:r>
            <a:r>
              <a:rPr lang="en-GB" altLang="nl-NL" sz="2000" b="1" dirty="0" smtClean="0">
                <a:solidFill>
                  <a:srgbClr val="007EA2"/>
                </a:solidFill>
              </a:rPr>
              <a:t>Office</a:t>
            </a:r>
            <a:endParaRPr lang="en-US" altLang="nl-NL" sz="2000" dirty="0"/>
          </a:p>
          <a:p>
            <a:endParaRPr lang="nl-NL" altLang="nl-NL" sz="2000" dirty="0"/>
          </a:p>
        </p:txBody>
      </p:sp>
    </p:spTree>
    <p:extLst>
      <p:ext uri="{BB962C8B-B14F-4D97-AF65-F5344CB8AC3E}">
        <p14:creationId xmlns:p14="http://schemas.microsoft.com/office/powerpoint/2010/main" val="77735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Join us!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nl-NL" sz="2800" dirty="0"/>
              <a:t>Join the community of 180 members to make it stronger and make the embedded systems/CPS voice heard better</a:t>
            </a:r>
            <a:r>
              <a:rPr lang="en-US" altLang="nl-NL" sz="2800" dirty="0" smtClean="0"/>
              <a:t>.</a:t>
            </a:r>
          </a:p>
          <a:p>
            <a:endParaRPr lang="en-US" altLang="nl-NL" sz="2800" dirty="0"/>
          </a:p>
          <a:p>
            <a:r>
              <a:rPr lang="en-US" altLang="nl-NL" sz="2800" dirty="0" smtClean="0"/>
              <a:t>Application forms are available at the office and on the web: </a:t>
            </a:r>
            <a:r>
              <a:rPr lang="nl-NL" sz="2800" u="sng" dirty="0">
                <a:hlinkClick r:id="rId2"/>
              </a:rPr>
              <a:t>http://www.artemis-ia.eu/join_artemis_industry_association</a:t>
            </a:r>
            <a:r>
              <a:rPr lang="nl-NL" sz="2800" dirty="0"/>
              <a:t> </a:t>
            </a:r>
          </a:p>
          <a:p>
            <a:endParaRPr lang="nl-NL" sz="2800" dirty="0"/>
          </a:p>
          <a:p>
            <a:endParaRPr lang="en-US" altLang="nl-NL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24BA1-6686-4565-8E6E-9105171DC603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3575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90879" y="2193051"/>
            <a:ext cx="6264696" cy="623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Thank you for</a:t>
            </a:r>
            <a:r>
              <a:rPr kumimoji="0" lang="nl-NL" sz="32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your attention!</a:t>
            </a:r>
            <a:endParaRPr kumimoji="0" lang="nl-NL" sz="3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0879" y="2787943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b="0" i="0" u="none" strike="noStrike" kern="0" cap="none" spc="0" normalizeH="0" baseline="0" noProof="0" dirty="0" smtClean="0">
                <a:ln>
                  <a:noFill/>
                </a:ln>
                <a:solidFill>
                  <a:srgbClr val="0099B5"/>
                </a:solidFill>
                <a:effectLst/>
                <a:uLnTx/>
                <a:uFillTx/>
              </a:rPr>
              <a:t>Name</a:t>
            </a:r>
            <a:r>
              <a:rPr kumimoji="0" lang="nl-NL" b="0" i="0" u="none" strike="noStrike" kern="0" cap="none" spc="0" normalizeH="0" noProof="0" dirty="0" smtClean="0">
                <a:ln>
                  <a:noFill/>
                </a:ln>
                <a:solidFill>
                  <a:srgbClr val="0099B5"/>
                </a:solidFill>
                <a:effectLst/>
                <a:uLnTx/>
                <a:uFillTx/>
              </a:rPr>
              <a:t> &amp; emailaddress</a:t>
            </a:r>
            <a:endParaRPr kumimoji="0" lang="nl-NL" b="0" i="0" u="none" strike="noStrike" kern="0" cap="none" spc="0" normalizeH="0" baseline="0" noProof="0" dirty="0" smtClean="0">
              <a:ln>
                <a:noFill/>
              </a:ln>
              <a:solidFill>
                <a:srgbClr val="0099B5"/>
              </a:solidFill>
              <a:effectLst/>
              <a:uLnTx/>
              <a:uFillTx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260395" y="648932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 rtl="0" eaLnBrk="1" latinLnBrk="0" hangingPunct="1">
              <a:defRPr sz="1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1100" b="0" smtClean="0">
                <a:solidFill>
                  <a:schemeClr val="bg1"/>
                </a:solidFill>
              </a:rPr>
              <a:t>ARTEMIS</a:t>
            </a:r>
            <a:r>
              <a:rPr lang="nl-NL" sz="1100" b="0" baseline="0" smtClean="0">
                <a:solidFill>
                  <a:schemeClr val="bg1"/>
                </a:solidFill>
              </a:rPr>
              <a:t> Industry Association</a:t>
            </a:r>
            <a:endParaRPr lang="nl-NL" sz="11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02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0_Template_PowerPointPresentation_ARTEMIS (IA) (version feb 201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0" marR="0" indent="0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kern="0" cap="none" spc="0" normalizeH="0" baseline="0" noProof="0" dirty="0" smtClean="0">
            <a:ln>
              <a:noFill/>
            </a:ln>
            <a:solidFill>
              <a:sysClr val="windowText" lastClr="000000"/>
            </a:solidFill>
            <a:effectLst/>
            <a:uLnTx/>
            <a:uFillTx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_0_Template_PowerPointPresentation_ARTEMIS (IA) (version feb 2011)</Template>
  <TotalTime>12</TotalTime>
  <Words>414</Words>
  <Application>Microsoft Office PowerPoint</Application>
  <PresentationFormat>On-screen Show (4:3)</PresentationFormat>
  <Paragraphs>49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_0_Template_PowerPointPresentation_ARTEMIS (IA) (version feb 2011)</vt:lpstr>
      <vt:lpstr>PowerPoint Presentation</vt:lpstr>
      <vt:lpstr>JOIN the ARTEMIS-Industry Association</vt:lpstr>
      <vt:lpstr>ARTEMIS-IA essentials</vt:lpstr>
      <vt:lpstr>ARTEMIS-IA Membership Benefits</vt:lpstr>
      <vt:lpstr>Join us!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 ten Berg</dc:creator>
  <cp:lastModifiedBy>Iris Hamelink</cp:lastModifiedBy>
  <cp:revision>4</cp:revision>
  <dcterms:created xsi:type="dcterms:W3CDTF">2014-02-05T07:30:40Z</dcterms:created>
  <dcterms:modified xsi:type="dcterms:W3CDTF">2014-02-06T08:22:31Z</dcterms:modified>
</cp:coreProperties>
</file>